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67" r:id="rId2"/>
  </p:sldMasterIdLst>
  <p:notesMasterIdLst>
    <p:notesMasterId r:id="rId31"/>
  </p:notesMasterIdLst>
  <p:handoutMasterIdLst>
    <p:handoutMasterId r:id="rId32"/>
  </p:handoutMasterIdLst>
  <p:sldIdLst>
    <p:sldId id="638" r:id="rId3"/>
    <p:sldId id="602" r:id="rId4"/>
    <p:sldId id="606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2" r:id="rId16"/>
    <p:sldId id="623" r:id="rId17"/>
    <p:sldId id="624" r:id="rId18"/>
    <p:sldId id="625" r:id="rId19"/>
    <p:sldId id="626" r:id="rId20"/>
    <p:sldId id="627" r:id="rId21"/>
    <p:sldId id="629" r:id="rId22"/>
    <p:sldId id="630" r:id="rId23"/>
    <p:sldId id="631" r:id="rId24"/>
    <p:sldId id="632" r:id="rId25"/>
    <p:sldId id="633" r:id="rId26"/>
    <p:sldId id="634" r:id="rId27"/>
    <p:sldId id="635" r:id="rId28"/>
    <p:sldId id="636" r:id="rId29"/>
    <p:sldId id="639" r:id="rId30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008000"/>
    <a:srgbClr val="FBFBFB"/>
    <a:srgbClr val="99CCFF"/>
    <a:srgbClr val="6699FF"/>
    <a:srgbClr val="3399FF"/>
    <a:srgbClr val="0099FF"/>
    <a:srgbClr val="C0C0C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88" autoAdjust="0"/>
    <p:restoredTop sz="86293" autoAdjust="0"/>
  </p:normalViewPr>
  <p:slideViewPr>
    <p:cSldViewPr>
      <p:cViewPr varScale="1">
        <p:scale>
          <a:sx n="98" d="100"/>
          <a:sy n="98" d="100"/>
        </p:scale>
        <p:origin x="-1188" y="-96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16C89F1C-C3F1-42B3-9C4B-6407880D86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76A94918-71AC-4AC8-ABDF-E14240EA24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latin typeface="楷体_GB2312" pitchFamily="49" charset="-122"/>
                <a:ea typeface="楷体_GB2312" pitchFamily="49" charset="-122"/>
              </a:rPr>
              <a:t>对于数据通信来说，更好的解决方法称为分组交换，早期为报文交换。</a:t>
            </a:r>
          </a:p>
          <a:p>
            <a:endParaRPr lang="zh-CN" altLang="en-US" smtClean="0">
              <a:latin typeface="楷体_GB2312" pitchFamily="49" charset="-122"/>
              <a:ea typeface="楷体_GB2312" pitchFamily="49" charset="-122"/>
            </a:endParaRPr>
          </a:p>
          <a:p>
            <a:pPr algn="just"/>
            <a:r>
              <a:rPr lang="zh-CN" altLang="en-US" b="1" smtClean="0">
                <a:latin typeface="微软雅黑" pitchFamily="34" charset="-122"/>
                <a:ea typeface="宋体" charset="-122"/>
              </a:rPr>
              <a:t>更长的单元传输被分解为多个分组，它们通过网络节点到节点地传送；分组的最大允许长度由网络确定。</a:t>
            </a:r>
          </a:p>
          <a:p>
            <a:endParaRPr lang="zh-CN" altLang="en-US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2424A5-8885-4676-93D2-A64AEF5F1021}" type="slidenum">
              <a:rPr lang="zh-CN" altLang="en-US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16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zh-CN" altLang="en-US" b="1" smtClean="0">
                <a:ea typeface="宋体" charset="-122"/>
              </a:rPr>
              <a:t>传输过程中，每个分组单独处理，称为数据报</a:t>
            </a:r>
          </a:p>
          <a:p>
            <a:pPr marL="228600" indent="-228600"/>
            <a:r>
              <a:rPr lang="zh-CN" altLang="en-US" b="1" smtClean="0">
                <a:ea typeface="宋体" charset="-122"/>
              </a:rPr>
              <a:t>每个数据报带有完整的目的地址，选择自己的路由</a:t>
            </a:r>
          </a:p>
          <a:p>
            <a:pPr marL="228600" indent="-228600"/>
            <a:r>
              <a:rPr lang="zh-CN" altLang="en-US" b="1" smtClean="0">
                <a:ea typeface="宋体" charset="-122"/>
              </a:rPr>
              <a:t>每个数据报都带有分组序号，以便重组，因为它们到达的顺序不定</a:t>
            </a:r>
          </a:p>
          <a:p>
            <a:pPr marL="228600" indent="-228600"/>
            <a:r>
              <a:rPr lang="zh-CN" altLang="en-US" b="1" smtClean="0">
                <a:ea typeface="宋体" charset="-122"/>
              </a:rPr>
              <a:t>差错和流量控制由主机负责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9AE1B7-B600-4EE9-B275-9E6D50E158FA}" type="slidenum">
              <a:rPr lang="zh-CN" altLang="en-US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18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zh-CN" altLang="en-US" b="1" smtClean="0">
                <a:solidFill>
                  <a:srgbClr val="2D2DB9"/>
                </a:solidFill>
                <a:ea typeface="宋体" charset="-122"/>
              </a:rPr>
              <a:t>灵活、高效：</a:t>
            </a:r>
            <a:r>
              <a:rPr lang="zh-CN" altLang="en-US" smtClean="0">
                <a:latin typeface="微软雅黑" pitchFamily="34" charset="-122"/>
                <a:ea typeface="宋体" charset="-122"/>
              </a:rPr>
              <a:t>以分组为传送单位，查找路由，有利于提高路由器检错、重传的效率，提高路由器存储空间的利用率。</a:t>
            </a:r>
            <a:r>
              <a:rPr lang="zh-CN" altLang="en-US" b="1" smtClean="0">
                <a:latin typeface="微软雅黑" pitchFamily="34" charset="-122"/>
                <a:ea typeface="宋体" charset="-122"/>
              </a:rPr>
              <a:t>动态分配传输带宽，对通信链路是逐段占用。</a:t>
            </a:r>
          </a:p>
          <a:p>
            <a:pPr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zh-CN" altLang="en-US" b="1" smtClean="0">
                <a:solidFill>
                  <a:srgbClr val="2D2DB9"/>
                </a:solidFill>
                <a:ea typeface="宋体" charset="-122"/>
              </a:rPr>
              <a:t>迅速、可靠：</a:t>
            </a:r>
            <a:r>
              <a:rPr lang="zh-CN" altLang="en-US" smtClean="0">
                <a:latin typeface="微软雅黑" pitchFamily="34" charset="-122"/>
                <a:ea typeface="宋体" charset="-122"/>
              </a:rPr>
              <a:t>不必先建立连接就能向其他主机发送报文分组。保证可靠性的网络协议，可以根据链路通信状态、网络拓扑变化，为不同分组动态选择传输路径，减少分组传输延迟。</a:t>
            </a:r>
            <a:r>
              <a:rPr lang="zh-CN" altLang="en-US" b="1" smtClean="0">
                <a:latin typeface="微软雅黑" pitchFamily="34" charset="-122"/>
                <a:ea typeface="宋体" charset="-122"/>
              </a:rPr>
              <a:t>分布式的路由选择协议使网络有很好的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宋体" charset="-122"/>
              </a:rPr>
              <a:t>生存性</a:t>
            </a:r>
            <a:r>
              <a:rPr lang="zh-CN" altLang="en-US" b="1" smtClean="0">
                <a:latin typeface="微软雅黑" pitchFamily="34" charset="-122"/>
                <a:ea typeface="宋体" charset="-122"/>
              </a:rPr>
              <a:t>。</a:t>
            </a:r>
            <a:endParaRPr lang="zh-CN" altLang="en-US" smtClean="0"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生存性用于计算机方面有诸多研究，</a:t>
            </a:r>
            <a:r>
              <a:rPr lang="zh-CN" altLang="en-US" b="1" smtClean="0">
                <a:ea typeface="宋体" charset="-122"/>
              </a:rPr>
              <a:t>指计算机系统受到攻击后还能够完成关键任务的能力，与传统的安全性不同，后者研究重点为防侵，前者研究重点为如何容侵</a:t>
            </a:r>
            <a:r>
              <a:rPr lang="zh-CN" altLang="en-US" smtClean="0">
                <a:ea typeface="宋体" charset="-122"/>
              </a:rPr>
              <a:t>。 </a:t>
            </a:r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每个</a:t>
            </a:r>
            <a:r>
              <a:rPr lang="en-US" altLang="zh-CN" smtClean="0">
                <a:ea typeface="宋体" charset="-122"/>
              </a:rPr>
              <a:t>IMP</a:t>
            </a:r>
            <a:r>
              <a:rPr lang="zh-CN" altLang="en-US" smtClean="0">
                <a:ea typeface="宋体" charset="-122"/>
              </a:rPr>
              <a:t>通过速率</a:t>
            </a:r>
            <a:r>
              <a:rPr lang="en-US" altLang="zh-CN" smtClean="0">
                <a:ea typeface="宋体" charset="-122"/>
              </a:rPr>
              <a:t>56kbps</a:t>
            </a:r>
            <a:r>
              <a:rPr lang="zh-CN" altLang="en-US" smtClean="0">
                <a:ea typeface="宋体" charset="-122"/>
              </a:rPr>
              <a:t>的传输线与多个</a:t>
            </a:r>
            <a:r>
              <a:rPr lang="en-US" altLang="zh-CN" smtClean="0">
                <a:ea typeface="宋体" charset="-122"/>
              </a:rPr>
              <a:t>IMP</a:t>
            </a:r>
            <a:r>
              <a:rPr lang="zh-CN" altLang="en-US" smtClean="0">
                <a:ea typeface="宋体" charset="-122"/>
              </a:rPr>
              <a:t>连接起来。</a:t>
            </a:r>
            <a:r>
              <a:rPr lang="en-US" altLang="zh-CN" smtClean="0">
                <a:ea typeface="宋体" charset="-122"/>
              </a:rPr>
              <a:t>IMP</a:t>
            </a:r>
            <a:r>
              <a:rPr lang="zh-CN" altLang="en-US" smtClean="0">
                <a:ea typeface="宋体" charset="-122"/>
              </a:rPr>
              <a:t>设备就是路由器的雏形。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P6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0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70~80</a:t>
            </a:r>
            <a:r>
              <a:rPr lang="zh-CN" altLang="en-US" sz="10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年代网络技术发展迅速，出现大量计算机网络：军用网、研究试验网络、公共服务网络、校园网等；</a:t>
            </a:r>
          </a:p>
          <a:p>
            <a:r>
              <a:rPr lang="zh-CN" altLang="en-US" smtClean="0">
                <a:ea typeface="宋体" charset="-122"/>
              </a:rPr>
              <a:t>注意与</a:t>
            </a:r>
            <a:r>
              <a:rPr lang="en-US" altLang="zh-CN" smtClean="0">
                <a:ea typeface="宋体" charset="-122"/>
              </a:rPr>
              <a:t>Internet</a:t>
            </a:r>
            <a:r>
              <a:rPr lang="zh-CN" altLang="en-US" smtClean="0">
                <a:ea typeface="宋体" charset="-122"/>
              </a:rPr>
              <a:t>的区别。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Berkly Software Distribution = BSD</a:t>
            </a:r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计算机系统受到攻击后还能够完成关键任务。可靠、容错、容侵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所有结点都与一个中心结点相连，结点发送的数据都要通过中心结点转发。如果遭到破坏，造成整个网络瘫痪。</a:t>
            </a:r>
          </a:p>
          <a:p>
            <a:r>
              <a:rPr lang="zh-CN" altLang="en-US" smtClean="0">
                <a:ea typeface="宋体" charset="-122"/>
              </a:rPr>
              <a:t>星</a:t>
            </a:r>
            <a:r>
              <a:rPr lang="en-US" altLang="zh-CN" smtClean="0">
                <a:ea typeface="宋体" charset="-122"/>
              </a:rPr>
              <a:t>-</a:t>
            </a:r>
            <a:r>
              <a:rPr lang="zh-CN" altLang="en-US" smtClean="0">
                <a:ea typeface="宋体" charset="-122"/>
              </a:rPr>
              <a:t>星结构难以避免其固有缺点。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没有中心交换结点，每个节点与相邻结点连接，构成网状结构。</a:t>
            </a:r>
          </a:p>
          <a:p>
            <a:r>
              <a:rPr lang="zh-CN" altLang="en-US" smtClean="0">
                <a:ea typeface="宋体" charset="-122"/>
              </a:rPr>
              <a:t>如果有结点损坏，数据可通过其他路径传输。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94918-71AC-4AC8-ABDF-E14240EA245A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185B8D-D23E-4696-86B2-76DA6B0AB5F5}" type="slidenum">
              <a:rPr lang="zh-CN" altLang="en-US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10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在分布式网络中采用分组交换的数据传输方式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zh-CN" altLang="en-US" smtClean="0">
                <a:ea typeface="楷体_GB2312" pitchFamily="49" charset="-122"/>
              </a:rPr>
              <a:t>每一个分组的首部都含有地址等控制信息。</a:t>
            </a:r>
          </a:p>
          <a:p>
            <a:pPr>
              <a:buFontTx/>
              <a:buChar char="•"/>
            </a:pPr>
            <a:r>
              <a:rPr lang="zh-CN" altLang="en-US" smtClean="0">
                <a:ea typeface="楷体_GB2312" pitchFamily="49" charset="-122"/>
              </a:rPr>
              <a:t>分组交换网中的结点交换机根据收到的分组的首部中的地址信息，把分组转发到下一个结点交换机。</a:t>
            </a:r>
          </a:p>
          <a:p>
            <a:pPr>
              <a:buFontTx/>
              <a:buChar char="•"/>
            </a:pPr>
            <a:r>
              <a:rPr lang="zh-CN" altLang="en-US" smtClean="0">
                <a:ea typeface="楷体_GB2312" pitchFamily="49" charset="-122"/>
              </a:rPr>
              <a:t>用这样的存储转发方式，最后分组就能到达最终目的地。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E3B9A-C402-4055-B5C2-31D5A389EC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9125-2A0B-4E60-8912-1D466F2542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DB4C5-3941-474E-9DBE-0AEDCE2F66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9058A-591C-472D-8FC6-4AC03DF47A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8C817-3E99-4497-A2AF-825A0CD933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6313D-6737-4EF9-BDB3-FA49D92BAC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1CB65-B45D-4F47-9C8C-E94D94F2A4E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FD6E6-BF2F-4756-9761-8A13ADE5852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5CD93-996F-4EFF-AFA9-73303B00CA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6220-44B9-444F-8C11-01B2437575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108575" y="428625"/>
            <a:ext cx="1606550" cy="4144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5750" y="428625"/>
            <a:ext cx="4670425" cy="41449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213475" y="4856163"/>
            <a:ext cx="2895600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F3F2-95E9-4B92-A871-B72D72EC01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57188" y="1485900"/>
            <a:ext cx="3101975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11563" y="1485900"/>
            <a:ext cx="3103562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/>
          </p:cNvSpPr>
          <p:nvPr>
            <p:ph type="ctrTitle"/>
          </p:nvPr>
        </p:nvSpPr>
        <p:spPr>
          <a:xfrm>
            <a:off x="2571736" y="2026447"/>
            <a:ext cx="5448321" cy="1046163"/>
          </a:xfrm>
        </p:spPr>
        <p:txBody>
          <a:bodyPr/>
          <a:lstStyle/>
          <a:p>
            <a:r>
              <a:rPr lang="zh-CN" altLang="en-US" sz="4000" dirty="0" smtClean="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 dirty="0" smtClean="0">
              <a:solidFill>
                <a:srgbClr val="003366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28860" y="3629833"/>
            <a:ext cx="4914900" cy="1014413"/>
          </a:xfrm>
        </p:spPr>
        <p:txBody>
          <a:bodyPr/>
          <a:lstStyle/>
          <a:p>
            <a:r>
              <a:rPr lang="zh-CN" altLang="en-US" sz="28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王宇新</a:t>
            </a:r>
          </a:p>
          <a:p>
            <a:r>
              <a:rPr lang="zh-CN" altLang="en-US" sz="2800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773113"/>
            <a:ext cx="6034087" cy="525462"/>
          </a:xfrm>
        </p:spPr>
        <p:txBody>
          <a:bodyPr anchor="b"/>
          <a:lstStyle/>
          <a:p>
            <a:pPr marL="342900" indent="-342900" algn="l">
              <a:lnSpc>
                <a:spcPct val="120000"/>
              </a:lnSpc>
            </a:pP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线路交换举例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0513" y="1377950"/>
            <a:ext cx="4638675" cy="8350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通话经过四个交换机：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通话在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到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的连接上进行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214314" y="2215354"/>
            <a:ext cx="6643702" cy="1798736"/>
            <a:chOff x="71438" y="2139950"/>
            <a:chExt cx="7723728" cy="2169557"/>
          </a:xfrm>
        </p:grpSpPr>
        <p:sp>
          <p:nvSpPr>
            <p:cNvPr id="137220" name="Line 5"/>
            <p:cNvSpPr>
              <a:spLocks noChangeShapeType="1"/>
            </p:cNvSpPr>
            <p:nvPr/>
          </p:nvSpPr>
          <p:spPr bwMode="auto">
            <a:xfrm flipV="1">
              <a:off x="693738" y="3797300"/>
              <a:ext cx="56515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37221" name="Line 6"/>
            <p:cNvSpPr>
              <a:spLocks noChangeShapeType="1"/>
            </p:cNvSpPr>
            <p:nvPr/>
          </p:nvSpPr>
          <p:spPr bwMode="auto">
            <a:xfrm flipV="1">
              <a:off x="698500" y="3532188"/>
              <a:ext cx="71120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37222" name="Line 7"/>
            <p:cNvSpPr>
              <a:spLocks noChangeShapeType="1"/>
            </p:cNvSpPr>
            <p:nvPr/>
          </p:nvSpPr>
          <p:spPr bwMode="auto">
            <a:xfrm flipV="1">
              <a:off x="6588125" y="3221038"/>
              <a:ext cx="792163" cy="2143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37223" name="Line 8"/>
            <p:cNvSpPr>
              <a:spLocks noChangeShapeType="1"/>
            </p:cNvSpPr>
            <p:nvPr/>
          </p:nvSpPr>
          <p:spPr bwMode="auto">
            <a:xfrm>
              <a:off x="552450" y="3151188"/>
              <a:ext cx="847725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37224" name="Freeform 9"/>
            <p:cNvSpPr>
              <a:spLocks/>
            </p:cNvSpPr>
            <p:nvPr/>
          </p:nvSpPr>
          <p:spPr bwMode="auto">
            <a:xfrm>
              <a:off x="1385888" y="2728913"/>
              <a:ext cx="5130800" cy="1144587"/>
            </a:xfrm>
            <a:custGeom>
              <a:avLst/>
              <a:gdLst>
                <a:gd name="T0" fmla="*/ 0 w 3776"/>
                <a:gd name="T1" fmla="*/ 2147483647 h 981"/>
                <a:gd name="T2" fmla="*/ 2147483647 w 3776"/>
                <a:gd name="T3" fmla="*/ 2147483647 h 981"/>
                <a:gd name="T4" fmla="*/ 2147483647 w 3776"/>
                <a:gd name="T5" fmla="*/ 2147483647 h 981"/>
                <a:gd name="T6" fmla="*/ 2147483647 w 3776"/>
                <a:gd name="T7" fmla="*/ 0 h 981"/>
                <a:gd name="T8" fmla="*/ 2147483647 w 3776"/>
                <a:gd name="T9" fmla="*/ 2147483647 h 981"/>
                <a:gd name="T10" fmla="*/ 2147483647 w 3776"/>
                <a:gd name="T11" fmla="*/ 2147483647 h 981"/>
                <a:gd name="T12" fmla="*/ 2147483647 w 3776"/>
                <a:gd name="T13" fmla="*/ 2147483647 h 981"/>
                <a:gd name="T14" fmla="*/ 2147483647 w 3776"/>
                <a:gd name="T15" fmla="*/ 2147483647 h 981"/>
                <a:gd name="T16" fmla="*/ 2147483647 w 3776"/>
                <a:gd name="T17" fmla="*/ 2147483647 h 981"/>
                <a:gd name="T18" fmla="*/ 2147483647 w 3776"/>
                <a:gd name="T19" fmla="*/ 2147483647 h 9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76"/>
                <a:gd name="T31" fmla="*/ 0 h 981"/>
                <a:gd name="T32" fmla="*/ 3776 w 3776"/>
                <a:gd name="T33" fmla="*/ 981 h 9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76" h="981">
                  <a:moveTo>
                    <a:pt x="0" y="462"/>
                  </a:moveTo>
                  <a:lnTo>
                    <a:pt x="3" y="463"/>
                  </a:lnTo>
                  <a:lnTo>
                    <a:pt x="558" y="690"/>
                  </a:lnTo>
                  <a:lnTo>
                    <a:pt x="1167" y="0"/>
                  </a:lnTo>
                  <a:lnTo>
                    <a:pt x="1712" y="209"/>
                  </a:lnTo>
                  <a:lnTo>
                    <a:pt x="2167" y="754"/>
                  </a:lnTo>
                  <a:lnTo>
                    <a:pt x="2712" y="981"/>
                  </a:lnTo>
                  <a:lnTo>
                    <a:pt x="3230" y="500"/>
                  </a:lnTo>
                  <a:lnTo>
                    <a:pt x="3776" y="618"/>
                  </a:lnTo>
                  <a:lnTo>
                    <a:pt x="3766" y="60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grpSp>
          <p:nvGrpSpPr>
            <p:cNvPr id="137297" name="Group 81"/>
            <p:cNvGrpSpPr>
              <a:grpSpLocks/>
            </p:cNvGrpSpPr>
            <p:nvPr/>
          </p:nvGrpSpPr>
          <p:grpSpPr bwMode="auto">
            <a:xfrm>
              <a:off x="1187450" y="3138488"/>
              <a:ext cx="941388" cy="782637"/>
              <a:chOff x="853" y="1977"/>
              <a:chExt cx="593" cy="493"/>
            </a:xfrm>
          </p:grpSpPr>
          <p:sp>
            <p:nvSpPr>
              <p:cNvPr id="137219" name="Freeform 4"/>
              <p:cNvSpPr>
                <a:spLocks/>
              </p:cNvSpPr>
              <p:nvPr/>
            </p:nvSpPr>
            <p:spPr bwMode="auto">
              <a:xfrm>
                <a:off x="891" y="2223"/>
                <a:ext cx="134" cy="154"/>
              </a:xfrm>
              <a:custGeom>
                <a:avLst/>
                <a:gdLst>
                  <a:gd name="T0" fmla="*/ 2147483647 w 136"/>
                  <a:gd name="T1" fmla="*/ 0 h 210"/>
                  <a:gd name="T2" fmla="*/ 2147483647 w 136"/>
                  <a:gd name="T3" fmla="*/ 2147483647 h 210"/>
                  <a:gd name="T4" fmla="*/ 2147483647 w 136"/>
                  <a:gd name="T5" fmla="*/ 2147483647 h 210"/>
                  <a:gd name="T6" fmla="*/ 2147483647 w 136"/>
                  <a:gd name="T7" fmla="*/ 2147483647 h 210"/>
                  <a:gd name="T8" fmla="*/ 2147483647 w 136"/>
                  <a:gd name="T9" fmla="*/ 2147483647 h 210"/>
                  <a:gd name="T10" fmla="*/ 2147483647 w 136"/>
                  <a:gd name="T11" fmla="*/ 2147483647 h 210"/>
                  <a:gd name="T12" fmla="*/ 2147483647 w 136"/>
                  <a:gd name="T13" fmla="*/ 2147483647 h 210"/>
                  <a:gd name="T14" fmla="*/ 0 w 136"/>
                  <a:gd name="T15" fmla="*/ 2147483647 h 2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210"/>
                  <a:gd name="T26" fmla="*/ 136 w 136"/>
                  <a:gd name="T27" fmla="*/ 210 h 2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210">
                    <a:moveTo>
                      <a:pt x="9" y="0"/>
                    </a:moveTo>
                    <a:cubicBezTo>
                      <a:pt x="17" y="1"/>
                      <a:pt x="42" y="2"/>
                      <a:pt x="57" y="6"/>
                    </a:cubicBezTo>
                    <a:cubicBezTo>
                      <a:pt x="72" y="10"/>
                      <a:pt x="87" y="18"/>
                      <a:pt x="99" y="27"/>
                    </a:cubicBezTo>
                    <a:cubicBezTo>
                      <a:pt x="111" y="36"/>
                      <a:pt x="124" y="49"/>
                      <a:pt x="129" y="63"/>
                    </a:cubicBezTo>
                    <a:cubicBezTo>
                      <a:pt x="134" y="77"/>
                      <a:pt x="136" y="97"/>
                      <a:pt x="132" y="114"/>
                    </a:cubicBezTo>
                    <a:cubicBezTo>
                      <a:pt x="128" y="131"/>
                      <a:pt x="115" y="154"/>
                      <a:pt x="102" y="168"/>
                    </a:cubicBezTo>
                    <a:cubicBezTo>
                      <a:pt x="89" y="182"/>
                      <a:pt x="68" y="191"/>
                      <a:pt x="51" y="198"/>
                    </a:cubicBezTo>
                    <a:cubicBezTo>
                      <a:pt x="34" y="205"/>
                      <a:pt x="11" y="208"/>
                      <a:pt x="0" y="21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137225" name="Rectangle 10"/>
              <p:cNvSpPr>
                <a:spLocks noChangeArrowheads="1"/>
              </p:cNvSpPr>
              <p:nvPr/>
            </p:nvSpPr>
            <p:spPr bwMode="auto">
              <a:xfrm>
                <a:off x="912" y="1977"/>
                <a:ext cx="475" cy="49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26" name="Oval 11"/>
              <p:cNvSpPr>
                <a:spLocks noChangeArrowheads="1"/>
              </p:cNvSpPr>
              <p:nvPr/>
            </p:nvSpPr>
            <p:spPr bwMode="auto">
              <a:xfrm>
                <a:off x="853" y="2038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27" name="Oval 12"/>
              <p:cNvSpPr>
                <a:spLocks noChangeArrowheads="1"/>
              </p:cNvSpPr>
              <p:nvPr/>
            </p:nvSpPr>
            <p:spPr bwMode="auto">
              <a:xfrm>
                <a:off x="853" y="2118"/>
                <a:ext cx="59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28" name="Oval 13"/>
              <p:cNvSpPr>
                <a:spLocks noChangeArrowheads="1"/>
              </p:cNvSpPr>
              <p:nvPr/>
            </p:nvSpPr>
            <p:spPr bwMode="auto">
              <a:xfrm>
                <a:off x="853" y="2201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29" name="Oval 14"/>
              <p:cNvSpPr>
                <a:spLocks noChangeArrowheads="1"/>
              </p:cNvSpPr>
              <p:nvPr/>
            </p:nvSpPr>
            <p:spPr bwMode="auto">
              <a:xfrm>
                <a:off x="853" y="2275"/>
                <a:ext cx="59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0" name="Oval 15"/>
              <p:cNvSpPr>
                <a:spLocks noChangeArrowheads="1"/>
              </p:cNvSpPr>
              <p:nvPr/>
            </p:nvSpPr>
            <p:spPr bwMode="auto">
              <a:xfrm>
                <a:off x="853" y="2355"/>
                <a:ext cx="59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1" name="Oval 16"/>
              <p:cNvSpPr>
                <a:spLocks noChangeArrowheads="1"/>
              </p:cNvSpPr>
              <p:nvPr/>
            </p:nvSpPr>
            <p:spPr bwMode="auto">
              <a:xfrm>
                <a:off x="1387" y="2038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2" name="Oval 17"/>
              <p:cNvSpPr>
                <a:spLocks noChangeArrowheads="1"/>
              </p:cNvSpPr>
              <p:nvPr/>
            </p:nvSpPr>
            <p:spPr bwMode="auto">
              <a:xfrm>
                <a:off x="1387" y="2118"/>
                <a:ext cx="59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3" name="Oval 18"/>
              <p:cNvSpPr>
                <a:spLocks noChangeArrowheads="1"/>
              </p:cNvSpPr>
              <p:nvPr/>
            </p:nvSpPr>
            <p:spPr bwMode="auto">
              <a:xfrm>
                <a:off x="1387" y="2201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4" name="Oval 19"/>
              <p:cNvSpPr>
                <a:spLocks noChangeArrowheads="1"/>
              </p:cNvSpPr>
              <p:nvPr/>
            </p:nvSpPr>
            <p:spPr bwMode="auto">
              <a:xfrm>
                <a:off x="1387" y="2275"/>
                <a:ext cx="59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5" name="Oval 20"/>
              <p:cNvSpPr>
                <a:spLocks noChangeArrowheads="1"/>
              </p:cNvSpPr>
              <p:nvPr/>
            </p:nvSpPr>
            <p:spPr bwMode="auto">
              <a:xfrm>
                <a:off x="1387" y="2355"/>
                <a:ext cx="59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37298" name="Group 82"/>
            <p:cNvGrpSpPr>
              <a:grpSpLocks/>
            </p:cNvGrpSpPr>
            <p:nvPr/>
          </p:nvGrpSpPr>
          <p:grpSpPr bwMode="auto">
            <a:xfrm>
              <a:off x="2843213" y="2465388"/>
              <a:ext cx="942975" cy="782637"/>
              <a:chOff x="1992" y="1553"/>
              <a:chExt cx="594" cy="493"/>
            </a:xfrm>
          </p:grpSpPr>
          <p:sp>
            <p:nvSpPr>
              <p:cNvPr id="137236" name="Rectangle 21"/>
              <p:cNvSpPr>
                <a:spLocks noChangeArrowheads="1"/>
              </p:cNvSpPr>
              <p:nvPr/>
            </p:nvSpPr>
            <p:spPr bwMode="auto">
              <a:xfrm>
                <a:off x="2052" y="1553"/>
                <a:ext cx="474" cy="49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7" name="Oval 22"/>
              <p:cNvSpPr>
                <a:spLocks noChangeArrowheads="1"/>
              </p:cNvSpPr>
              <p:nvPr/>
            </p:nvSpPr>
            <p:spPr bwMode="auto">
              <a:xfrm>
                <a:off x="1992" y="1615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8" name="Oval 23"/>
              <p:cNvSpPr>
                <a:spLocks noChangeArrowheads="1"/>
              </p:cNvSpPr>
              <p:nvPr/>
            </p:nvSpPr>
            <p:spPr bwMode="auto">
              <a:xfrm>
                <a:off x="1992" y="1695"/>
                <a:ext cx="60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39" name="Oval 24"/>
              <p:cNvSpPr>
                <a:spLocks noChangeArrowheads="1"/>
              </p:cNvSpPr>
              <p:nvPr/>
            </p:nvSpPr>
            <p:spPr bwMode="auto">
              <a:xfrm>
                <a:off x="1992" y="1779"/>
                <a:ext cx="60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0" name="Oval 25"/>
              <p:cNvSpPr>
                <a:spLocks noChangeArrowheads="1"/>
              </p:cNvSpPr>
              <p:nvPr/>
            </p:nvSpPr>
            <p:spPr bwMode="auto">
              <a:xfrm>
                <a:off x="1992" y="1853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1" name="Oval 26"/>
              <p:cNvSpPr>
                <a:spLocks noChangeArrowheads="1"/>
              </p:cNvSpPr>
              <p:nvPr/>
            </p:nvSpPr>
            <p:spPr bwMode="auto">
              <a:xfrm>
                <a:off x="1992" y="1932"/>
                <a:ext cx="60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2" name="Oval 27"/>
              <p:cNvSpPr>
                <a:spLocks noChangeArrowheads="1"/>
              </p:cNvSpPr>
              <p:nvPr/>
            </p:nvSpPr>
            <p:spPr bwMode="auto">
              <a:xfrm>
                <a:off x="2526" y="1615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3" name="Oval 28"/>
              <p:cNvSpPr>
                <a:spLocks noChangeArrowheads="1"/>
              </p:cNvSpPr>
              <p:nvPr/>
            </p:nvSpPr>
            <p:spPr bwMode="auto">
              <a:xfrm>
                <a:off x="2526" y="1695"/>
                <a:ext cx="60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4" name="Oval 29"/>
              <p:cNvSpPr>
                <a:spLocks noChangeArrowheads="1"/>
              </p:cNvSpPr>
              <p:nvPr/>
            </p:nvSpPr>
            <p:spPr bwMode="auto">
              <a:xfrm>
                <a:off x="2526" y="1779"/>
                <a:ext cx="60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5" name="Oval 30"/>
              <p:cNvSpPr>
                <a:spLocks noChangeArrowheads="1"/>
              </p:cNvSpPr>
              <p:nvPr/>
            </p:nvSpPr>
            <p:spPr bwMode="auto">
              <a:xfrm>
                <a:off x="2526" y="1853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6" name="Oval 31"/>
              <p:cNvSpPr>
                <a:spLocks noChangeArrowheads="1"/>
              </p:cNvSpPr>
              <p:nvPr/>
            </p:nvSpPr>
            <p:spPr bwMode="auto">
              <a:xfrm>
                <a:off x="2526" y="1932"/>
                <a:ext cx="60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grpSp>
          <p:nvGrpSpPr>
            <p:cNvPr id="137299" name="Group 83"/>
            <p:cNvGrpSpPr>
              <a:grpSpLocks/>
            </p:cNvGrpSpPr>
            <p:nvPr/>
          </p:nvGrpSpPr>
          <p:grpSpPr bwMode="auto">
            <a:xfrm>
              <a:off x="4205288" y="3363913"/>
              <a:ext cx="942975" cy="782637"/>
              <a:chOff x="2750" y="2188"/>
              <a:chExt cx="594" cy="493"/>
            </a:xfrm>
          </p:grpSpPr>
          <p:sp>
            <p:nvSpPr>
              <p:cNvPr id="137247" name="Rectangle 32"/>
              <p:cNvSpPr>
                <a:spLocks noChangeArrowheads="1"/>
              </p:cNvSpPr>
              <p:nvPr/>
            </p:nvSpPr>
            <p:spPr bwMode="auto">
              <a:xfrm>
                <a:off x="2810" y="2188"/>
                <a:ext cx="475" cy="49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8" name="Oval 33"/>
              <p:cNvSpPr>
                <a:spLocks noChangeArrowheads="1"/>
              </p:cNvSpPr>
              <p:nvPr/>
            </p:nvSpPr>
            <p:spPr bwMode="auto">
              <a:xfrm>
                <a:off x="2750" y="2250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49" name="Oval 34"/>
              <p:cNvSpPr>
                <a:spLocks noChangeArrowheads="1"/>
              </p:cNvSpPr>
              <p:nvPr/>
            </p:nvSpPr>
            <p:spPr bwMode="auto">
              <a:xfrm>
                <a:off x="2750" y="2329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50" name="Oval 35"/>
              <p:cNvSpPr>
                <a:spLocks noChangeArrowheads="1"/>
              </p:cNvSpPr>
              <p:nvPr/>
            </p:nvSpPr>
            <p:spPr bwMode="auto">
              <a:xfrm>
                <a:off x="2750" y="2413"/>
                <a:ext cx="60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51" name="Oval 36"/>
              <p:cNvSpPr>
                <a:spLocks noChangeArrowheads="1"/>
              </p:cNvSpPr>
              <p:nvPr/>
            </p:nvSpPr>
            <p:spPr bwMode="auto">
              <a:xfrm>
                <a:off x="2750" y="2487"/>
                <a:ext cx="60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52" name="Oval 37"/>
              <p:cNvSpPr>
                <a:spLocks noChangeArrowheads="1"/>
              </p:cNvSpPr>
              <p:nvPr/>
            </p:nvSpPr>
            <p:spPr bwMode="auto">
              <a:xfrm>
                <a:off x="2750" y="2566"/>
                <a:ext cx="60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53" name="Oval 38"/>
              <p:cNvSpPr>
                <a:spLocks noChangeArrowheads="1"/>
              </p:cNvSpPr>
              <p:nvPr/>
            </p:nvSpPr>
            <p:spPr bwMode="auto">
              <a:xfrm>
                <a:off x="3285" y="2274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54" name="Oval 39"/>
              <p:cNvSpPr>
                <a:spLocks noChangeArrowheads="1"/>
              </p:cNvSpPr>
              <p:nvPr/>
            </p:nvSpPr>
            <p:spPr bwMode="auto">
              <a:xfrm>
                <a:off x="3285" y="2353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55" name="Oval 40"/>
              <p:cNvSpPr>
                <a:spLocks noChangeArrowheads="1"/>
              </p:cNvSpPr>
              <p:nvPr/>
            </p:nvSpPr>
            <p:spPr bwMode="auto">
              <a:xfrm>
                <a:off x="3285" y="2437"/>
                <a:ext cx="59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56" name="Oval 41"/>
              <p:cNvSpPr>
                <a:spLocks noChangeArrowheads="1"/>
              </p:cNvSpPr>
              <p:nvPr/>
            </p:nvSpPr>
            <p:spPr bwMode="auto">
              <a:xfrm>
                <a:off x="3285" y="2511"/>
                <a:ext cx="59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57" name="Oval 42"/>
              <p:cNvSpPr>
                <a:spLocks noChangeArrowheads="1"/>
              </p:cNvSpPr>
              <p:nvPr/>
            </p:nvSpPr>
            <p:spPr bwMode="auto">
              <a:xfrm>
                <a:off x="3285" y="2590"/>
                <a:ext cx="59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37258" name="Text Box 43"/>
            <p:cNvSpPr txBox="1">
              <a:spLocks noChangeArrowheads="1"/>
            </p:cNvSpPr>
            <p:nvPr/>
          </p:nvSpPr>
          <p:spPr bwMode="auto">
            <a:xfrm>
              <a:off x="146050" y="2800350"/>
              <a:ext cx="4347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800" b="0" u="none">
                  <a:solidFill>
                    <a:schemeClr val="tx1"/>
                  </a:solidFill>
                  <a:latin typeface="Wingdings" pitchFamily="2" charset="2"/>
                  <a:ea typeface="宋体" charset="-122"/>
                </a:rPr>
                <a:t>(</a:t>
              </a:r>
            </a:p>
          </p:txBody>
        </p:sp>
        <p:sp>
          <p:nvSpPr>
            <p:cNvPr id="137259" name="Text Box 44"/>
            <p:cNvSpPr txBox="1">
              <a:spLocks noChangeArrowheads="1"/>
            </p:cNvSpPr>
            <p:nvPr/>
          </p:nvSpPr>
          <p:spPr bwMode="auto">
            <a:xfrm>
              <a:off x="7235825" y="2932113"/>
              <a:ext cx="4347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800" b="0" u="none">
                  <a:solidFill>
                    <a:schemeClr val="tx1"/>
                  </a:solidFill>
                  <a:latin typeface="Wingdings" pitchFamily="2" charset="2"/>
                  <a:ea typeface="宋体" charset="-122"/>
                </a:rPr>
                <a:t>(</a:t>
              </a:r>
            </a:p>
          </p:txBody>
        </p:sp>
        <p:grpSp>
          <p:nvGrpSpPr>
            <p:cNvPr id="137300" name="Group 84"/>
            <p:cNvGrpSpPr>
              <a:grpSpLocks/>
            </p:cNvGrpSpPr>
            <p:nvPr/>
          </p:nvGrpSpPr>
          <p:grpSpPr bwMode="auto">
            <a:xfrm>
              <a:off x="5651500" y="2827338"/>
              <a:ext cx="942975" cy="784225"/>
              <a:chOff x="3784" y="1781"/>
              <a:chExt cx="594" cy="494"/>
            </a:xfrm>
          </p:grpSpPr>
          <p:sp>
            <p:nvSpPr>
              <p:cNvPr id="137260" name="Rectangle 45"/>
              <p:cNvSpPr>
                <a:spLocks noChangeArrowheads="1"/>
              </p:cNvSpPr>
              <p:nvPr/>
            </p:nvSpPr>
            <p:spPr bwMode="auto">
              <a:xfrm>
                <a:off x="3844" y="1781"/>
                <a:ext cx="475" cy="49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1" name="Oval 46"/>
              <p:cNvSpPr>
                <a:spLocks noChangeArrowheads="1"/>
              </p:cNvSpPr>
              <p:nvPr/>
            </p:nvSpPr>
            <p:spPr bwMode="auto">
              <a:xfrm>
                <a:off x="3784" y="1844"/>
                <a:ext cx="60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2" name="Oval 47"/>
              <p:cNvSpPr>
                <a:spLocks noChangeArrowheads="1"/>
              </p:cNvSpPr>
              <p:nvPr/>
            </p:nvSpPr>
            <p:spPr bwMode="auto">
              <a:xfrm>
                <a:off x="3784" y="1923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3" name="Oval 48"/>
              <p:cNvSpPr>
                <a:spLocks noChangeArrowheads="1"/>
              </p:cNvSpPr>
              <p:nvPr/>
            </p:nvSpPr>
            <p:spPr bwMode="auto">
              <a:xfrm>
                <a:off x="3784" y="2007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4" name="Oval 49"/>
              <p:cNvSpPr>
                <a:spLocks noChangeArrowheads="1"/>
              </p:cNvSpPr>
              <p:nvPr/>
            </p:nvSpPr>
            <p:spPr bwMode="auto">
              <a:xfrm>
                <a:off x="3784" y="2081"/>
                <a:ext cx="60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5" name="Oval 50"/>
              <p:cNvSpPr>
                <a:spLocks noChangeArrowheads="1"/>
              </p:cNvSpPr>
              <p:nvPr/>
            </p:nvSpPr>
            <p:spPr bwMode="auto">
              <a:xfrm>
                <a:off x="3784" y="2161"/>
                <a:ext cx="60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6" name="Oval 51"/>
              <p:cNvSpPr>
                <a:spLocks noChangeArrowheads="1"/>
              </p:cNvSpPr>
              <p:nvPr/>
            </p:nvSpPr>
            <p:spPr bwMode="auto">
              <a:xfrm>
                <a:off x="4319" y="1844"/>
                <a:ext cx="59" cy="4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7" name="Oval 52"/>
              <p:cNvSpPr>
                <a:spLocks noChangeArrowheads="1"/>
              </p:cNvSpPr>
              <p:nvPr/>
            </p:nvSpPr>
            <p:spPr bwMode="auto">
              <a:xfrm>
                <a:off x="4319" y="1923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8" name="Oval 53"/>
              <p:cNvSpPr>
                <a:spLocks noChangeArrowheads="1"/>
              </p:cNvSpPr>
              <p:nvPr/>
            </p:nvSpPr>
            <p:spPr bwMode="auto">
              <a:xfrm>
                <a:off x="4319" y="2007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69" name="Oval 54"/>
              <p:cNvSpPr>
                <a:spLocks noChangeArrowheads="1"/>
              </p:cNvSpPr>
              <p:nvPr/>
            </p:nvSpPr>
            <p:spPr bwMode="auto">
              <a:xfrm>
                <a:off x="4319" y="2081"/>
                <a:ext cx="59" cy="4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7270" name="Oval 55"/>
              <p:cNvSpPr>
                <a:spLocks noChangeArrowheads="1"/>
              </p:cNvSpPr>
              <p:nvPr/>
            </p:nvSpPr>
            <p:spPr bwMode="auto">
              <a:xfrm>
                <a:off x="4319" y="2161"/>
                <a:ext cx="59" cy="4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800" b="0" u="none">
                  <a:solidFill>
                    <a:schemeClr val="tx1"/>
                  </a:solidFill>
                  <a:latin typeface="Arial" charset="0"/>
                  <a:ea typeface="宋体" charset="-122"/>
                </a:endParaRPr>
              </a:p>
            </p:txBody>
          </p:sp>
        </p:grpSp>
        <p:sp>
          <p:nvSpPr>
            <p:cNvPr id="137271" name="Line 56"/>
            <p:cNvSpPr>
              <a:spLocks noChangeShapeType="1"/>
            </p:cNvSpPr>
            <p:nvPr/>
          </p:nvSpPr>
          <p:spPr bwMode="auto">
            <a:xfrm flipH="1">
              <a:off x="1041400" y="2809875"/>
              <a:ext cx="127000" cy="420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37272" name="Line 57"/>
            <p:cNvSpPr>
              <a:spLocks noChangeShapeType="1"/>
            </p:cNvSpPr>
            <p:nvPr/>
          </p:nvSpPr>
          <p:spPr bwMode="auto">
            <a:xfrm flipV="1">
              <a:off x="6588125" y="3363913"/>
              <a:ext cx="4318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37273" name="Line 58"/>
            <p:cNvSpPr>
              <a:spLocks noChangeShapeType="1"/>
            </p:cNvSpPr>
            <p:nvPr/>
          </p:nvSpPr>
          <p:spPr bwMode="auto">
            <a:xfrm flipH="1">
              <a:off x="4140200" y="2752725"/>
              <a:ext cx="552450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37274" name="Line 59"/>
            <p:cNvSpPr>
              <a:spLocks noChangeShapeType="1"/>
            </p:cNvSpPr>
            <p:nvPr/>
          </p:nvSpPr>
          <p:spPr bwMode="auto">
            <a:xfrm>
              <a:off x="5076825" y="2752725"/>
              <a:ext cx="471488" cy="631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37275" name="Line 60"/>
            <p:cNvSpPr>
              <a:spLocks noChangeShapeType="1"/>
            </p:cNvSpPr>
            <p:nvPr/>
          </p:nvSpPr>
          <p:spPr bwMode="auto">
            <a:xfrm>
              <a:off x="2339975" y="2644775"/>
              <a:ext cx="144463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37276" name="Text Box 61"/>
            <p:cNvSpPr txBox="1">
              <a:spLocks noChangeArrowheads="1"/>
            </p:cNvSpPr>
            <p:nvPr/>
          </p:nvSpPr>
          <p:spPr bwMode="auto">
            <a:xfrm>
              <a:off x="269875" y="3248025"/>
              <a:ext cx="4347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800" b="0" u="none">
                  <a:solidFill>
                    <a:schemeClr val="tx1"/>
                  </a:solidFill>
                  <a:latin typeface="Wingdings" pitchFamily="2" charset="2"/>
                  <a:ea typeface="宋体" charset="-122"/>
                </a:rPr>
                <a:t>(</a:t>
              </a:r>
            </a:p>
          </p:txBody>
        </p:sp>
        <p:sp>
          <p:nvSpPr>
            <p:cNvPr id="137277" name="Text Box 62"/>
            <p:cNvSpPr txBox="1">
              <a:spLocks noChangeArrowheads="1"/>
            </p:cNvSpPr>
            <p:nvPr/>
          </p:nvSpPr>
          <p:spPr bwMode="auto">
            <a:xfrm>
              <a:off x="269875" y="3754438"/>
              <a:ext cx="43473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800" b="0" u="none">
                  <a:solidFill>
                    <a:schemeClr val="tx1"/>
                  </a:solidFill>
                  <a:latin typeface="Wingdings" pitchFamily="2" charset="2"/>
                  <a:ea typeface="宋体" charset="-122"/>
                </a:rPr>
                <a:t>(</a:t>
              </a:r>
            </a:p>
          </p:txBody>
        </p:sp>
        <p:sp>
          <p:nvSpPr>
            <p:cNvPr id="137278" name="Text Box 63"/>
            <p:cNvSpPr txBox="1">
              <a:spLocks noChangeArrowheads="1"/>
            </p:cNvSpPr>
            <p:nvPr/>
          </p:nvSpPr>
          <p:spPr bwMode="auto">
            <a:xfrm>
              <a:off x="1258888" y="2819400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ea typeface="黑体" pitchFamily="2" charset="-122"/>
                </a:rPr>
                <a:t>交换机</a:t>
              </a:r>
            </a:p>
          </p:txBody>
        </p:sp>
        <p:sp>
          <p:nvSpPr>
            <p:cNvPr id="137279" name="Text Box 64"/>
            <p:cNvSpPr txBox="1">
              <a:spLocks noChangeArrowheads="1"/>
            </p:cNvSpPr>
            <p:nvPr/>
          </p:nvSpPr>
          <p:spPr bwMode="auto">
            <a:xfrm>
              <a:off x="2833688" y="2139950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ea typeface="黑体" pitchFamily="2" charset="-122"/>
                </a:rPr>
                <a:t>交换机</a:t>
              </a:r>
            </a:p>
          </p:txBody>
        </p:sp>
        <p:sp>
          <p:nvSpPr>
            <p:cNvPr id="137280" name="Text Box 65"/>
            <p:cNvSpPr txBox="1">
              <a:spLocks noChangeArrowheads="1"/>
            </p:cNvSpPr>
            <p:nvPr/>
          </p:nvSpPr>
          <p:spPr bwMode="auto">
            <a:xfrm>
              <a:off x="4211638" y="3005138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ea typeface="黑体" pitchFamily="2" charset="-122"/>
                </a:rPr>
                <a:t>交换机</a:t>
              </a:r>
            </a:p>
          </p:txBody>
        </p:sp>
        <p:sp>
          <p:nvSpPr>
            <p:cNvPr id="137281" name="Text Box 66"/>
            <p:cNvSpPr txBox="1">
              <a:spLocks noChangeArrowheads="1"/>
            </p:cNvSpPr>
            <p:nvPr/>
          </p:nvSpPr>
          <p:spPr bwMode="auto">
            <a:xfrm>
              <a:off x="5978525" y="2506663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ea typeface="黑体" pitchFamily="2" charset="-122"/>
                </a:rPr>
                <a:t>交换机</a:t>
              </a:r>
            </a:p>
          </p:txBody>
        </p:sp>
        <p:sp>
          <p:nvSpPr>
            <p:cNvPr id="137282" name="Text Box 67"/>
            <p:cNvSpPr txBox="1">
              <a:spLocks noChangeArrowheads="1"/>
            </p:cNvSpPr>
            <p:nvPr/>
          </p:nvSpPr>
          <p:spPr bwMode="auto">
            <a:xfrm>
              <a:off x="798513" y="2514600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ea typeface="黑体" pitchFamily="2" charset="-122"/>
                </a:rPr>
                <a:t>用户线</a:t>
              </a:r>
            </a:p>
          </p:txBody>
        </p:sp>
        <p:sp>
          <p:nvSpPr>
            <p:cNvPr id="137283" name="Text Box 68"/>
            <p:cNvSpPr txBox="1">
              <a:spLocks noChangeArrowheads="1"/>
            </p:cNvSpPr>
            <p:nvPr/>
          </p:nvSpPr>
          <p:spPr bwMode="auto">
            <a:xfrm>
              <a:off x="5795963" y="3940175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ea typeface="黑体" pitchFamily="2" charset="-122"/>
                </a:rPr>
                <a:t>用户线</a:t>
              </a:r>
            </a:p>
          </p:txBody>
        </p:sp>
        <p:sp>
          <p:nvSpPr>
            <p:cNvPr id="137284" name="Text Box 69"/>
            <p:cNvSpPr txBox="1">
              <a:spLocks noChangeArrowheads="1"/>
            </p:cNvSpPr>
            <p:nvPr/>
          </p:nvSpPr>
          <p:spPr bwMode="auto">
            <a:xfrm>
              <a:off x="4406900" y="2382838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ea typeface="黑体" pitchFamily="2" charset="-122"/>
                </a:rPr>
                <a:t>中继线</a:t>
              </a:r>
            </a:p>
          </p:txBody>
        </p:sp>
        <p:sp>
          <p:nvSpPr>
            <p:cNvPr id="137285" name="Text Box 70"/>
            <p:cNvSpPr txBox="1">
              <a:spLocks noChangeArrowheads="1"/>
            </p:cNvSpPr>
            <p:nvPr/>
          </p:nvSpPr>
          <p:spPr bwMode="auto">
            <a:xfrm>
              <a:off x="1835150" y="2279650"/>
              <a:ext cx="877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ea typeface="黑体" pitchFamily="2" charset="-122"/>
                </a:rPr>
                <a:t>中继线</a:t>
              </a:r>
            </a:p>
          </p:txBody>
        </p:sp>
        <p:sp>
          <p:nvSpPr>
            <p:cNvPr id="137286" name="Text Box 71"/>
            <p:cNvSpPr txBox="1">
              <a:spLocks noChangeArrowheads="1"/>
            </p:cNvSpPr>
            <p:nvPr/>
          </p:nvSpPr>
          <p:spPr bwMode="auto">
            <a:xfrm>
              <a:off x="7443788" y="3508375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800" u="none">
                  <a:solidFill>
                    <a:srgbClr val="008000"/>
                  </a:solidFill>
                  <a:latin typeface="Arial" charset="0"/>
                  <a:ea typeface="宋体" charset="-122"/>
                </a:rPr>
                <a:t>B</a:t>
              </a:r>
            </a:p>
          </p:txBody>
        </p:sp>
        <p:sp>
          <p:nvSpPr>
            <p:cNvPr id="137287" name="Text Box 72"/>
            <p:cNvSpPr txBox="1">
              <a:spLocks noChangeArrowheads="1"/>
            </p:cNvSpPr>
            <p:nvPr/>
          </p:nvSpPr>
          <p:spPr bwMode="auto">
            <a:xfrm>
              <a:off x="103188" y="3859213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800" u="none">
                  <a:solidFill>
                    <a:srgbClr val="FF0000"/>
                  </a:solidFill>
                  <a:latin typeface="Arial" charset="0"/>
                  <a:ea typeface="宋体" charset="-122"/>
                </a:rPr>
                <a:t>D</a:t>
              </a:r>
            </a:p>
          </p:txBody>
        </p:sp>
        <p:sp>
          <p:nvSpPr>
            <p:cNvPr id="137288" name="Text Box 73"/>
            <p:cNvSpPr txBox="1">
              <a:spLocks noChangeArrowheads="1"/>
            </p:cNvSpPr>
            <p:nvPr/>
          </p:nvSpPr>
          <p:spPr bwMode="auto">
            <a:xfrm>
              <a:off x="71438" y="333533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800" u="none">
                  <a:solidFill>
                    <a:srgbClr val="FF0000"/>
                  </a:solidFill>
                  <a:latin typeface="Arial" charset="0"/>
                  <a:ea typeface="宋体" charset="-122"/>
                </a:rPr>
                <a:t>C</a:t>
              </a:r>
            </a:p>
          </p:txBody>
        </p:sp>
        <p:sp>
          <p:nvSpPr>
            <p:cNvPr id="137289" name="Text Box 74"/>
            <p:cNvSpPr txBox="1">
              <a:spLocks noChangeArrowheads="1"/>
            </p:cNvSpPr>
            <p:nvPr/>
          </p:nvSpPr>
          <p:spPr bwMode="auto">
            <a:xfrm>
              <a:off x="395288" y="2625725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800" u="none">
                  <a:solidFill>
                    <a:srgbClr val="008000"/>
                  </a:solidFill>
                  <a:latin typeface="Arial" charset="0"/>
                  <a:ea typeface="宋体" charset="-122"/>
                </a:rPr>
                <a:t>A</a:t>
              </a:r>
            </a:p>
          </p:txBody>
        </p:sp>
      </p:grpSp>
      <p:sp>
        <p:nvSpPr>
          <p:cNvPr id="43084" name="Freeform 76"/>
          <p:cNvSpPr>
            <a:spLocks/>
          </p:cNvSpPr>
          <p:nvPr/>
        </p:nvSpPr>
        <p:spPr bwMode="auto">
          <a:xfrm>
            <a:off x="806297" y="2726372"/>
            <a:ext cx="5607370" cy="933940"/>
          </a:xfrm>
          <a:custGeom>
            <a:avLst/>
            <a:gdLst>
              <a:gd name="T0" fmla="*/ 0 w 4763"/>
              <a:gd name="T1" fmla="*/ 2147483647 h 960"/>
              <a:gd name="T2" fmla="*/ 2147483647 w 4763"/>
              <a:gd name="T3" fmla="*/ 2147483647 h 960"/>
              <a:gd name="T4" fmla="*/ 2147483647 w 4763"/>
              <a:gd name="T5" fmla="*/ 2147483647 h 960"/>
              <a:gd name="T6" fmla="*/ 2147483647 w 4763"/>
              <a:gd name="T7" fmla="*/ 0 h 960"/>
              <a:gd name="T8" fmla="*/ 2147483647 w 4763"/>
              <a:gd name="T9" fmla="*/ 2147483647 h 960"/>
              <a:gd name="T10" fmla="*/ 2147483647 w 4763"/>
              <a:gd name="T11" fmla="*/ 2147483647 h 960"/>
              <a:gd name="T12" fmla="*/ 2147483647 w 4763"/>
              <a:gd name="T13" fmla="*/ 2147483647 h 960"/>
              <a:gd name="T14" fmla="*/ 2147483647 w 4763"/>
              <a:gd name="T15" fmla="*/ 2147483647 h 960"/>
              <a:gd name="T16" fmla="*/ 2147483647 w 4763"/>
              <a:gd name="T17" fmla="*/ 2147483647 h 960"/>
              <a:gd name="T18" fmla="*/ 2147483647 w 4763"/>
              <a:gd name="T19" fmla="*/ 2147483647 h 9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63"/>
              <a:gd name="T31" fmla="*/ 0 h 960"/>
              <a:gd name="T32" fmla="*/ 4763 w 4763"/>
              <a:gd name="T33" fmla="*/ 960 h 9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63" h="960">
                <a:moveTo>
                  <a:pt x="0" y="345"/>
                </a:moveTo>
                <a:lnTo>
                  <a:pt x="476" y="448"/>
                </a:lnTo>
                <a:lnTo>
                  <a:pt x="1006" y="686"/>
                </a:lnTo>
                <a:lnTo>
                  <a:pt x="1609" y="0"/>
                </a:lnTo>
                <a:lnTo>
                  <a:pt x="2158" y="211"/>
                </a:lnTo>
                <a:lnTo>
                  <a:pt x="2606" y="750"/>
                </a:lnTo>
                <a:lnTo>
                  <a:pt x="3145" y="960"/>
                </a:lnTo>
                <a:lnTo>
                  <a:pt x="3657" y="485"/>
                </a:lnTo>
                <a:lnTo>
                  <a:pt x="4197" y="604"/>
                </a:lnTo>
                <a:lnTo>
                  <a:pt x="4763" y="436"/>
                </a:lnTo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814970" y="3341963"/>
            <a:ext cx="576557" cy="500066"/>
            <a:chOff x="612" y="3112"/>
            <a:chExt cx="535" cy="454"/>
          </a:xfrm>
        </p:grpSpPr>
        <p:sp>
          <p:nvSpPr>
            <p:cNvPr id="137293" name="Freeform 75"/>
            <p:cNvSpPr>
              <a:spLocks/>
            </p:cNvSpPr>
            <p:nvPr/>
          </p:nvSpPr>
          <p:spPr bwMode="auto">
            <a:xfrm>
              <a:off x="1014" y="3112"/>
              <a:ext cx="133" cy="227"/>
            </a:xfrm>
            <a:custGeom>
              <a:avLst/>
              <a:gdLst>
                <a:gd name="T0" fmla="*/ 0 w 133"/>
                <a:gd name="T1" fmla="*/ 2 h 227"/>
                <a:gd name="T2" fmla="*/ 54 w 133"/>
                <a:gd name="T3" fmla="*/ 5 h 227"/>
                <a:gd name="T4" fmla="*/ 97 w 133"/>
                <a:gd name="T5" fmla="*/ 30 h 227"/>
                <a:gd name="T6" fmla="*/ 126 w 133"/>
                <a:gd name="T7" fmla="*/ 66 h 227"/>
                <a:gd name="T8" fmla="*/ 129 w 133"/>
                <a:gd name="T9" fmla="*/ 115 h 227"/>
                <a:gd name="T10" fmla="*/ 100 w 133"/>
                <a:gd name="T11" fmla="*/ 168 h 227"/>
                <a:gd name="T12" fmla="*/ 66 w 133"/>
                <a:gd name="T13" fmla="*/ 194 h 227"/>
                <a:gd name="T14" fmla="*/ 9 w 133"/>
                <a:gd name="T15" fmla="*/ 227 h 2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3"/>
                <a:gd name="T25" fmla="*/ 0 h 227"/>
                <a:gd name="T26" fmla="*/ 133 w 133"/>
                <a:gd name="T27" fmla="*/ 227 h 2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3" h="227">
                  <a:moveTo>
                    <a:pt x="0" y="2"/>
                  </a:moveTo>
                  <a:cubicBezTo>
                    <a:pt x="9" y="2"/>
                    <a:pt x="38" y="0"/>
                    <a:pt x="54" y="5"/>
                  </a:cubicBezTo>
                  <a:cubicBezTo>
                    <a:pt x="70" y="10"/>
                    <a:pt x="85" y="20"/>
                    <a:pt x="97" y="30"/>
                  </a:cubicBezTo>
                  <a:cubicBezTo>
                    <a:pt x="109" y="40"/>
                    <a:pt x="121" y="52"/>
                    <a:pt x="126" y="66"/>
                  </a:cubicBezTo>
                  <a:cubicBezTo>
                    <a:pt x="131" y="79"/>
                    <a:pt x="133" y="99"/>
                    <a:pt x="129" y="115"/>
                  </a:cubicBezTo>
                  <a:cubicBezTo>
                    <a:pt x="125" y="132"/>
                    <a:pt x="110" y="155"/>
                    <a:pt x="100" y="168"/>
                  </a:cubicBezTo>
                  <a:cubicBezTo>
                    <a:pt x="90" y="181"/>
                    <a:pt x="81" y="184"/>
                    <a:pt x="66" y="194"/>
                  </a:cubicBezTo>
                  <a:cubicBezTo>
                    <a:pt x="51" y="204"/>
                    <a:pt x="21" y="220"/>
                    <a:pt x="9" y="227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37294" name="Line 76"/>
            <p:cNvSpPr>
              <a:spLocks noChangeShapeType="1"/>
            </p:cNvSpPr>
            <p:nvPr/>
          </p:nvSpPr>
          <p:spPr bwMode="auto">
            <a:xfrm flipV="1">
              <a:off x="612" y="3113"/>
              <a:ext cx="408" cy="9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37295" name="Line 77"/>
            <p:cNvSpPr>
              <a:spLocks noChangeShapeType="1"/>
            </p:cNvSpPr>
            <p:nvPr/>
          </p:nvSpPr>
          <p:spPr bwMode="auto">
            <a:xfrm flipV="1">
              <a:off x="612" y="3333"/>
              <a:ext cx="420" cy="23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14768" name="Rectangle 80"/>
          <p:cNvSpPr>
            <a:spLocks noChangeArrowheads="1"/>
          </p:cNvSpPr>
          <p:nvPr/>
        </p:nvSpPr>
        <p:spPr bwMode="auto">
          <a:xfrm>
            <a:off x="1001711" y="4230772"/>
            <a:ext cx="4579938" cy="80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000" b="0" u="none" dirty="0">
                <a:solidFill>
                  <a:srgbClr val="1A3868"/>
                </a:solidFill>
              </a:rPr>
              <a:t>C </a:t>
            </a:r>
            <a:r>
              <a:rPr lang="zh-CN" altLang="en-US" sz="2000" b="0" u="none" dirty="0">
                <a:solidFill>
                  <a:srgbClr val="1A3868"/>
                </a:solidFill>
              </a:rPr>
              <a:t>和 </a:t>
            </a:r>
            <a:r>
              <a:rPr lang="en-US" altLang="zh-CN" sz="2000" b="0" u="none" dirty="0">
                <a:solidFill>
                  <a:srgbClr val="1A3868"/>
                </a:solidFill>
              </a:rPr>
              <a:t>D </a:t>
            </a:r>
            <a:r>
              <a:rPr lang="zh-CN" altLang="en-US" sz="2000" b="0" u="none" dirty="0">
                <a:solidFill>
                  <a:srgbClr val="1A3868"/>
                </a:solidFill>
              </a:rPr>
              <a:t>通话只经过一个本地交换机：</a:t>
            </a:r>
            <a:endParaRPr lang="en-US" altLang="zh-CN" sz="2000" b="0" u="none" dirty="0">
              <a:solidFill>
                <a:srgbClr val="1A3868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000" b="0" u="none" dirty="0">
                <a:solidFill>
                  <a:srgbClr val="1A3868"/>
                </a:solidFill>
              </a:rPr>
              <a:t>通话在 </a:t>
            </a:r>
            <a:r>
              <a:rPr lang="en-US" altLang="zh-CN" sz="2000" b="0" u="none" dirty="0">
                <a:solidFill>
                  <a:srgbClr val="1A3868"/>
                </a:solidFill>
              </a:rPr>
              <a:t>C </a:t>
            </a:r>
            <a:r>
              <a:rPr lang="zh-CN" altLang="en-US" sz="2000" b="0" u="none" dirty="0">
                <a:solidFill>
                  <a:srgbClr val="1A3868"/>
                </a:solidFill>
              </a:rPr>
              <a:t>到 </a:t>
            </a:r>
            <a:r>
              <a:rPr lang="en-US" altLang="zh-CN" sz="2000" b="0" u="none" dirty="0">
                <a:solidFill>
                  <a:srgbClr val="1A3868"/>
                </a:solidFill>
              </a:rPr>
              <a:t>D </a:t>
            </a:r>
            <a:r>
              <a:rPr lang="zh-CN" altLang="en-US" sz="2000" b="0" u="none" dirty="0">
                <a:solidFill>
                  <a:srgbClr val="1A3868"/>
                </a:solidFill>
              </a:rPr>
              <a:t>的连接上进行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  <p:bldP spid="1147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标题 1"/>
          <p:cNvSpPr>
            <a:spLocks noGrp="1"/>
          </p:cNvSpPr>
          <p:nvPr>
            <p:ph type="title" idx="4294967295"/>
          </p:nvPr>
        </p:nvSpPr>
        <p:spPr>
          <a:xfrm>
            <a:off x="269890" y="779463"/>
            <a:ext cx="6445250" cy="857250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数据传输方式为什么不能采用电话交换网？</a:t>
            </a:r>
          </a:p>
        </p:txBody>
      </p:sp>
      <p:sp>
        <p:nvSpPr>
          <p:cNvPr id="139266" name="内容占位符 2"/>
          <p:cNvSpPr>
            <a:spLocks noGrp="1"/>
          </p:cNvSpPr>
          <p:nvPr>
            <p:ph idx="4294967295"/>
          </p:nvPr>
        </p:nvSpPr>
        <p:spPr>
          <a:xfrm>
            <a:off x="366737" y="1500974"/>
            <a:ext cx="5761038" cy="3084513"/>
          </a:xfrm>
        </p:spPr>
        <p:txBody>
          <a:bodyPr/>
          <a:lstStyle/>
          <a:p>
            <a:pPr marL="271463" indent="-271463">
              <a:buFontTx/>
              <a:buNone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电话交换网（用于传输语音信号）：</a:t>
            </a:r>
          </a:p>
          <a:p>
            <a:pPr marL="271463" indent="-271463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一种低速模拟信号传输过程，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误码率高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</a:t>
            </a:r>
          </a:p>
          <a:p>
            <a:pPr marL="271463" indent="-271463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呼叫过程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10~20s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，相对整个通话过程可接受。</a:t>
            </a:r>
          </a:p>
          <a:p>
            <a:pPr marL="271463" indent="-271463">
              <a:lnSpc>
                <a:spcPct val="150000"/>
              </a:lnSpc>
              <a:buFontTx/>
              <a:buNone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计算机的数据传输：</a:t>
            </a:r>
          </a:p>
          <a:p>
            <a:pPr marL="271463" indent="-271463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要求准确传输每个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bit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</a:t>
            </a:r>
          </a:p>
          <a:p>
            <a:pPr marL="271463" indent="-271463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一般是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突发性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的，真正用于传输的时间很短，线路大多数时间空闲。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标题 1"/>
          <p:cNvSpPr>
            <a:spLocks noGrp="1"/>
          </p:cNvSpPr>
          <p:nvPr>
            <p:ph type="title" idx="4294967295"/>
          </p:nvPr>
        </p:nvSpPr>
        <p:spPr>
          <a:xfrm>
            <a:off x="357188" y="779463"/>
            <a:ext cx="6429375" cy="857250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分组交换技术的基本设计思路</a:t>
            </a:r>
          </a:p>
        </p:txBody>
      </p:sp>
      <p:sp>
        <p:nvSpPr>
          <p:cNvPr id="141314" name="内容占位符 2"/>
          <p:cNvSpPr>
            <a:spLocks noGrp="1"/>
          </p:cNvSpPr>
          <p:nvPr>
            <p:ph idx="4294967295"/>
          </p:nvPr>
        </p:nvSpPr>
        <p:spPr>
          <a:xfrm>
            <a:off x="357188" y="1429536"/>
            <a:ext cx="5510212" cy="308768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5000"/>
              </a:spcBef>
              <a:buFontTx/>
              <a:buNone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分组交换技术的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个重要的概念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：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73050" indent="-273050">
              <a:lnSpc>
                <a:spcPct val="120000"/>
              </a:lnSpc>
              <a:spcBef>
                <a:spcPct val="35000"/>
              </a:spcBef>
            </a:pP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分组：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数据预分成多个固定格式分组；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273050" indent="-273050">
              <a:lnSpc>
                <a:spcPct val="120000"/>
              </a:lnSpc>
              <a:spcBef>
                <a:spcPct val="35000"/>
              </a:spcBef>
            </a:pP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存储转发：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中间节点先存储再转发；</a:t>
            </a:r>
          </a:p>
          <a:p>
            <a:pPr marL="273050" indent="-273050">
              <a:lnSpc>
                <a:spcPct val="120000"/>
              </a:lnSpc>
              <a:spcBef>
                <a:spcPct val="35000"/>
              </a:spcBef>
            </a:pP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路由选择：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转发节点选择合适的（路由选择算法）传输路径。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35000"/>
              </a:spcBef>
            </a:pPr>
            <a:endParaRPr lang="zh-CN" altLang="en-US" dirty="0">
              <a:solidFill>
                <a:srgbClr val="2D2D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92163"/>
            <a:ext cx="4857750" cy="628650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报文与报文分组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1358098"/>
            <a:ext cx="5903912" cy="3313112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数据通过通信子网传输时有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报文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(message)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报文分组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(packet)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两种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方式：</a:t>
            </a:r>
            <a:endParaRPr lang="zh-CN" altLang="en-US" sz="2000" kern="1200" dirty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447675" lvl="1" indent="-273050">
              <a:lnSpc>
                <a:spcPct val="110000"/>
              </a:lnSpc>
              <a:spcBef>
                <a:spcPts val="600"/>
              </a:spcBef>
            </a:pP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报文传输：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不管发送数据的长度是多少，都把它当作一个逻辑单元发送；</a:t>
            </a:r>
          </a:p>
          <a:p>
            <a:pPr marL="447675" lvl="1" indent="-273050">
              <a:lnSpc>
                <a:spcPct val="110000"/>
              </a:lnSpc>
              <a:spcBef>
                <a:spcPts val="600"/>
              </a:spcBef>
            </a:pP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报文分组传输：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限制一次传输数据的最大长度，如果数据超过规定的最大长度，发送结点就将它分成多个报文分组发送。</a:t>
            </a:r>
          </a:p>
        </p:txBody>
      </p:sp>
      <p:grpSp>
        <p:nvGrpSpPr>
          <p:cNvPr id="143364" name="Group 13"/>
          <p:cNvGrpSpPr>
            <a:grpSpLocks/>
          </p:cNvGrpSpPr>
          <p:nvPr/>
        </p:nvGrpSpPr>
        <p:grpSpPr bwMode="auto">
          <a:xfrm>
            <a:off x="428596" y="4144180"/>
            <a:ext cx="6067425" cy="214313"/>
            <a:chOff x="136" y="2777"/>
            <a:chExt cx="4819" cy="153"/>
          </a:xfrm>
        </p:grpSpPr>
        <p:sp>
          <p:nvSpPr>
            <p:cNvPr id="143365" name="Rectangle 4"/>
            <p:cNvSpPr>
              <a:spLocks noChangeArrowheads="1"/>
            </p:cNvSpPr>
            <p:nvPr/>
          </p:nvSpPr>
          <p:spPr bwMode="auto">
            <a:xfrm>
              <a:off x="136" y="2777"/>
              <a:ext cx="453" cy="15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143366" name="Rectangle 5"/>
            <p:cNvSpPr>
              <a:spLocks noChangeArrowheads="1"/>
            </p:cNvSpPr>
            <p:nvPr/>
          </p:nvSpPr>
          <p:spPr bwMode="auto">
            <a:xfrm>
              <a:off x="589" y="2777"/>
              <a:ext cx="453" cy="15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143367" name="Rectangle 6"/>
            <p:cNvSpPr>
              <a:spLocks noChangeArrowheads="1"/>
            </p:cNvSpPr>
            <p:nvPr/>
          </p:nvSpPr>
          <p:spPr bwMode="auto">
            <a:xfrm>
              <a:off x="1042" y="2777"/>
              <a:ext cx="453" cy="15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143368" name="Rectangle 7"/>
            <p:cNvSpPr>
              <a:spLocks noChangeArrowheads="1"/>
            </p:cNvSpPr>
            <p:nvPr/>
          </p:nvSpPr>
          <p:spPr bwMode="auto">
            <a:xfrm>
              <a:off x="1495" y="2777"/>
              <a:ext cx="453" cy="15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143369" name="Rectangle 8"/>
            <p:cNvSpPr>
              <a:spLocks noChangeArrowheads="1"/>
            </p:cNvSpPr>
            <p:nvPr/>
          </p:nvSpPr>
          <p:spPr bwMode="auto">
            <a:xfrm>
              <a:off x="3283" y="2777"/>
              <a:ext cx="453" cy="15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143370" name="Rectangle 9"/>
            <p:cNvSpPr>
              <a:spLocks noChangeArrowheads="1"/>
            </p:cNvSpPr>
            <p:nvPr/>
          </p:nvSpPr>
          <p:spPr bwMode="auto">
            <a:xfrm>
              <a:off x="2716" y="2777"/>
              <a:ext cx="453" cy="15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143371" name="Rectangle 10"/>
            <p:cNvSpPr>
              <a:spLocks noChangeArrowheads="1"/>
            </p:cNvSpPr>
            <p:nvPr/>
          </p:nvSpPr>
          <p:spPr bwMode="auto">
            <a:xfrm>
              <a:off x="3879" y="2777"/>
              <a:ext cx="453" cy="15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143372" name="Rectangle 11"/>
            <p:cNvSpPr>
              <a:spLocks noChangeArrowheads="1"/>
            </p:cNvSpPr>
            <p:nvPr/>
          </p:nvSpPr>
          <p:spPr bwMode="auto">
            <a:xfrm>
              <a:off x="4502" y="2777"/>
              <a:ext cx="453" cy="153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  <p:sp>
          <p:nvSpPr>
            <p:cNvPr id="143373" name="AutoShape 12"/>
            <p:cNvSpPr>
              <a:spLocks noChangeArrowheads="1"/>
            </p:cNvSpPr>
            <p:nvPr/>
          </p:nvSpPr>
          <p:spPr bwMode="auto">
            <a:xfrm>
              <a:off x="2120" y="2777"/>
              <a:ext cx="369" cy="153"/>
            </a:xfrm>
            <a:prstGeom prst="rightArrow">
              <a:avLst>
                <a:gd name="adj1" fmla="val 50000"/>
                <a:gd name="adj2" fmla="val 60294"/>
              </a:avLst>
            </a:prstGeom>
            <a:noFill/>
            <a:ln w="28575">
              <a:solidFill>
                <a:srgbClr val="6600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 sz="2400" b="0" u="none">
                <a:solidFill>
                  <a:schemeClr val="tx1"/>
                </a:solidFill>
                <a:latin typeface="Copperplate Gothic Bold"/>
                <a:ea typeface="Gulim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2" name="标题 1"/>
          <p:cNvSpPr>
            <a:spLocks noGrp="1"/>
          </p:cNvSpPr>
          <p:nvPr>
            <p:ph type="title" idx="4294967295"/>
          </p:nvPr>
        </p:nvSpPr>
        <p:spPr>
          <a:xfrm>
            <a:off x="357188" y="688975"/>
            <a:ext cx="5572125" cy="658813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报文与报文分组</a:t>
            </a:r>
          </a:p>
        </p:txBody>
      </p:sp>
      <p:sp>
        <p:nvSpPr>
          <p:cNvPr id="1443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144390" name="Object 1"/>
          <p:cNvGraphicFramePr>
            <a:graphicFrameLocks noChangeAspect="1"/>
          </p:cNvGraphicFramePr>
          <p:nvPr/>
        </p:nvGraphicFramePr>
        <p:xfrm>
          <a:off x="350808" y="1286660"/>
          <a:ext cx="6292894" cy="1563889"/>
        </p:xfrm>
        <a:graphic>
          <a:graphicData uri="http://schemas.openxmlformats.org/presentationml/2006/ole">
            <p:oleObj spid="_x0000_s144390" name="Visio" r:id="rId4" imgW="5675376" imgH="1522857" progId="Visio.Drawing.11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665132" y="3159910"/>
          <a:ext cx="5570547" cy="1482032"/>
        </p:xfrm>
        <a:graphic>
          <a:graphicData uri="http://schemas.openxmlformats.org/presentationml/2006/ole">
            <p:oleObj spid="_x0000_s144391" r:id="rId5" imgW="4847844" imgH="119024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22" y="1000908"/>
            <a:ext cx="6035675" cy="433388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报文分组交换 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亦称包交换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4186" y="1550206"/>
            <a:ext cx="5688012" cy="2736850"/>
          </a:xfrm>
        </p:spPr>
        <p:txBody>
          <a:bodyPr/>
          <a:lstStyle/>
          <a:p>
            <a:pPr marL="273050" indent="-273050" algn="just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在分组交换网络中，交换单元是大小可变的数据块，称为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分组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</a:p>
          <a:p>
            <a:pPr marL="273050" indent="-273050" algn="just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在每个节点，分组将被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暂时储存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，然后按照分组头中的信息规定的路线发送。 </a:t>
            </a:r>
          </a:p>
          <a:p>
            <a:pPr marL="273050" indent="-273050">
              <a:lnSpc>
                <a:spcPct val="120000"/>
              </a:lnSpc>
              <a:spcBef>
                <a:spcPct val="40000"/>
              </a:spcBef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通常把采用分组交换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包交换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方式的计算机网络称为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分组交换网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860" y="195263"/>
            <a:ext cx="3686175" cy="433387"/>
          </a:xfrm>
        </p:spPr>
        <p:txBody>
          <a:bodyPr anchor="b"/>
          <a:lstStyle/>
          <a:p>
            <a:pPr marL="342900" indent="-342900">
              <a:lnSpc>
                <a:spcPct val="120000"/>
              </a:lnSpc>
            </a:pPr>
            <a:r>
              <a:rPr lang="zh-CN" altLang="en-US" sz="24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三种交换的比较 </a:t>
            </a:r>
          </a:p>
        </p:txBody>
      </p:sp>
      <p:grpSp>
        <p:nvGrpSpPr>
          <p:cNvPr id="2" name="Group 134"/>
          <p:cNvGrpSpPr>
            <a:grpSpLocks/>
          </p:cNvGrpSpPr>
          <p:nvPr/>
        </p:nvGrpSpPr>
        <p:grpSpPr bwMode="auto">
          <a:xfrm>
            <a:off x="6072188" y="1286678"/>
            <a:ext cx="581025" cy="271462"/>
            <a:chOff x="4653" y="1650"/>
            <a:chExt cx="366" cy="228"/>
          </a:xfrm>
        </p:grpSpPr>
        <p:sp>
          <p:nvSpPr>
            <p:cNvPr id="148652" name="AutoShape 4"/>
            <p:cNvSpPr>
              <a:spLocks noChangeArrowheads="1"/>
            </p:cNvSpPr>
            <p:nvPr/>
          </p:nvSpPr>
          <p:spPr bwMode="auto">
            <a:xfrm rot="5400000">
              <a:off x="4733" y="1579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53" name="Text Box 5"/>
            <p:cNvSpPr txBox="1">
              <a:spLocks noChangeArrowheads="1"/>
            </p:cNvSpPr>
            <p:nvPr/>
          </p:nvSpPr>
          <p:spPr bwMode="auto">
            <a:xfrm rot="626605">
              <a:off x="4684" y="1658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1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54" name="Line 6"/>
            <p:cNvSpPr>
              <a:spLocks noChangeShapeType="1"/>
            </p:cNvSpPr>
            <p:nvPr/>
          </p:nvSpPr>
          <p:spPr bwMode="auto">
            <a:xfrm>
              <a:off x="4656" y="1650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55" name="Line 7"/>
            <p:cNvSpPr>
              <a:spLocks noChangeShapeType="1"/>
            </p:cNvSpPr>
            <p:nvPr/>
          </p:nvSpPr>
          <p:spPr bwMode="auto">
            <a:xfrm>
              <a:off x="4653" y="1801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56" name="AutoShape 8"/>
            <p:cNvSpPr>
              <a:spLocks noChangeArrowheads="1"/>
            </p:cNvSpPr>
            <p:nvPr/>
          </p:nvSpPr>
          <p:spPr bwMode="auto">
            <a:xfrm rot="746037">
              <a:off x="4847" y="1715"/>
              <a:ext cx="133" cy="126"/>
            </a:xfrm>
            <a:prstGeom prst="rightArrow">
              <a:avLst>
                <a:gd name="adj1" fmla="val 50000"/>
                <a:gd name="adj2" fmla="val 26389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6064257" y="1500849"/>
            <a:ext cx="582613" cy="270584"/>
            <a:chOff x="4648" y="1829"/>
            <a:chExt cx="367" cy="228"/>
          </a:xfrm>
        </p:grpSpPr>
        <p:sp>
          <p:nvSpPr>
            <p:cNvPr id="148647" name="AutoShape 9"/>
            <p:cNvSpPr>
              <a:spLocks noChangeArrowheads="1"/>
            </p:cNvSpPr>
            <p:nvPr/>
          </p:nvSpPr>
          <p:spPr bwMode="auto">
            <a:xfrm rot="5400000">
              <a:off x="4729" y="1758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48" name="Text Box 10"/>
            <p:cNvSpPr txBox="1">
              <a:spLocks noChangeArrowheads="1"/>
            </p:cNvSpPr>
            <p:nvPr/>
          </p:nvSpPr>
          <p:spPr bwMode="auto">
            <a:xfrm rot="626605">
              <a:off x="4673" y="1837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2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49" name="Line 11"/>
            <p:cNvSpPr>
              <a:spLocks noChangeShapeType="1"/>
            </p:cNvSpPr>
            <p:nvPr/>
          </p:nvSpPr>
          <p:spPr bwMode="auto">
            <a:xfrm>
              <a:off x="4652" y="1829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50" name="Line 12"/>
            <p:cNvSpPr>
              <a:spLocks noChangeShapeType="1"/>
            </p:cNvSpPr>
            <p:nvPr/>
          </p:nvSpPr>
          <p:spPr bwMode="auto">
            <a:xfrm>
              <a:off x="4648" y="1980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51" name="AutoShape 13"/>
            <p:cNvSpPr>
              <a:spLocks noChangeArrowheads="1"/>
            </p:cNvSpPr>
            <p:nvPr/>
          </p:nvSpPr>
          <p:spPr bwMode="auto">
            <a:xfrm rot="746037">
              <a:off x="4843" y="1894"/>
              <a:ext cx="132" cy="126"/>
            </a:xfrm>
            <a:prstGeom prst="rightArrow">
              <a:avLst>
                <a:gd name="adj1" fmla="val 50000"/>
                <a:gd name="adj2" fmla="val 26190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4" name="Group 136"/>
          <p:cNvGrpSpPr>
            <a:grpSpLocks/>
          </p:cNvGrpSpPr>
          <p:nvPr/>
        </p:nvGrpSpPr>
        <p:grpSpPr bwMode="auto">
          <a:xfrm>
            <a:off x="6070607" y="1708554"/>
            <a:ext cx="581025" cy="279797"/>
            <a:chOff x="4652" y="2004"/>
            <a:chExt cx="366" cy="235"/>
          </a:xfrm>
        </p:grpSpPr>
        <p:sp>
          <p:nvSpPr>
            <p:cNvPr id="148642" name="AutoShape 14"/>
            <p:cNvSpPr>
              <a:spLocks noChangeArrowheads="1"/>
            </p:cNvSpPr>
            <p:nvPr/>
          </p:nvSpPr>
          <p:spPr bwMode="auto">
            <a:xfrm rot="5400000">
              <a:off x="4732" y="1934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43" name="Text Box 15"/>
            <p:cNvSpPr txBox="1">
              <a:spLocks noChangeArrowheads="1"/>
            </p:cNvSpPr>
            <p:nvPr/>
          </p:nvSpPr>
          <p:spPr bwMode="auto">
            <a:xfrm rot="626605">
              <a:off x="4677" y="2019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3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44" name="Line 16"/>
            <p:cNvSpPr>
              <a:spLocks noChangeShapeType="1"/>
            </p:cNvSpPr>
            <p:nvPr/>
          </p:nvSpPr>
          <p:spPr bwMode="auto">
            <a:xfrm>
              <a:off x="4656" y="2004"/>
              <a:ext cx="362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45" name="Line 17"/>
            <p:cNvSpPr>
              <a:spLocks noChangeShapeType="1"/>
            </p:cNvSpPr>
            <p:nvPr/>
          </p:nvSpPr>
          <p:spPr bwMode="auto">
            <a:xfrm>
              <a:off x="4652" y="2155"/>
              <a:ext cx="3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46" name="AutoShape 18"/>
            <p:cNvSpPr>
              <a:spLocks noChangeArrowheads="1"/>
            </p:cNvSpPr>
            <p:nvPr/>
          </p:nvSpPr>
          <p:spPr bwMode="auto">
            <a:xfrm rot="746037">
              <a:off x="4846" y="2069"/>
              <a:ext cx="133" cy="127"/>
            </a:xfrm>
            <a:prstGeom prst="rightArrow">
              <a:avLst>
                <a:gd name="adj1" fmla="val 50000"/>
                <a:gd name="adj2" fmla="val 26181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6076957" y="1918895"/>
            <a:ext cx="581025" cy="272653"/>
            <a:chOff x="4656" y="2180"/>
            <a:chExt cx="366" cy="229"/>
          </a:xfrm>
        </p:grpSpPr>
        <p:sp>
          <p:nvSpPr>
            <p:cNvPr id="148637" name="AutoShape 19"/>
            <p:cNvSpPr>
              <a:spLocks noChangeArrowheads="1"/>
            </p:cNvSpPr>
            <p:nvPr/>
          </p:nvSpPr>
          <p:spPr bwMode="auto">
            <a:xfrm rot="5400000">
              <a:off x="4737" y="2109"/>
              <a:ext cx="210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38" name="Text Box 20"/>
            <p:cNvSpPr txBox="1">
              <a:spLocks noChangeArrowheads="1"/>
            </p:cNvSpPr>
            <p:nvPr/>
          </p:nvSpPr>
          <p:spPr bwMode="auto">
            <a:xfrm rot="626605">
              <a:off x="4681" y="2189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4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39" name="Line 21"/>
            <p:cNvSpPr>
              <a:spLocks noChangeShapeType="1"/>
            </p:cNvSpPr>
            <p:nvPr/>
          </p:nvSpPr>
          <p:spPr bwMode="auto">
            <a:xfrm>
              <a:off x="4659" y="2180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40" name="Line 22"/>
            <p:cNvSpPr>
              <a:spLocks noChangeShapeType="1"/>
            </p:cNvSpPr>
            <p:nvPr/>
          </p:nvSpPr>
          <p:spPr bwMode="auto">
            <a:xfrm>
              <a:off x="4656" y="2331"/>
              <a:ext cx="362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41" name="AutoShape 23"/>
            <p:cNvSpPr>
              <a:spLocks noChangeArrowheads="1"/>
            </p:cNvSpPr>
            <p:nvPr/>
          </p:nvSpPr>
          <p:spPr bwMode="auto">
            <a:xfrm rot="746037">
              <a:off x="4850" y="2245"/>
              <a:ext cx="132" cy="126"/>
            </a:xfrm>
            <a:prstGeom prst="rightArrow">
              <a:avLst>
                <a:gd name="adj1" fmla="val 50000"/>
                <a:gd name="adj2" fmla="val 26190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6646856" y="1575317"/>
            <a:ext cx="581025" cy="279514"/>
            <a:chOff x="5015" y="1892"/>
            <a:chExt cx="366" cy="234"/>
          </a:xfrm>
        </p:grpSpPr>
        <p:sp>
          <p:nvSpPr>
            <p:cNvPr id="148632" name="AutoShape 24"/>
            <p:cNvSpPr>
              <a:spLocks noChangeArrowheads="1"/>
            </p:cNvSpPr>
            <p:nvPr/>
          </p:nvSpPr>
          <p:spPr bwMode="auto">
            <a:xfrm rot="5400000">
              <a:off x="5096" y="1821"/>
              <a:ext cx="210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33" name="Text Box 25"/>
            <p:cNvSpPr txBox="1">
              <a:spLocks noChangeArrowheads="1"/>
            </p:cNvSpPr>
            <p:nvPr/>
          </p:nvSpPr>
          <p:spPr bwMode="auto">
            <a:xfrm rot="626605">
              <a:off x="5034" y="1907"/>
              <a:ext cx="209" cy="21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1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34" name="Line 26"/>
            <p:cNvSpPr>
              <a:spLocks noChangeShapeType="1"/>
            </p:cNvSpPr>
            <p:nvPr/>
          </p:nvSpPr>
          <p:spPr bwMode="auto">
            <a:xfrm>
              <a:off x="5018" y="1892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35" name="Line 27"/>
            <p:cNvSpPr>
              <a:spLocks noChangeShapeType="1"/>
            </p:cNvSpPr>
            <p:nvPr/>
          </p:nvSpPr>
          <p:spPr bwMode="auto">
            <a:xfrm>
              <a:off x="5015" y="2043"/>
              <a:ext cx="362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36" name="AutoShape 28"/>
            <p:cNvSpPr>
              <a:spLocks noChangeArrowheads="1"/>
            </p:cNvSpPr>
            <p:nvPr/>
          </p:nvSpPr>
          <p:spPr bwMode="auto">
            <a:xfrm rot="746037">
              <a:off x="5209" y="1957"/>
              <a:ext cx="132" cy="126"/>
            </a:xfrm>
            <a:prstGeom prst="rightArrow">
              <a:avLst>
                <a:gd name="adj1" fmla="val 50000"/>
                <a:gd name="adj2" fmla="val 26190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7" name="Group 140"/>
          <p:cNvGrpSpPr>
            <a:grpSpLocks/>
          </p:cNvGrpSpPr>
          <p:nvPr/>
        </p:nvGrpSpPr>
        <p:grpSpPr bwMode="auto">
          <a:xfrm>
            <a:off x="6638932" y="1788087"/>
            <a:ext cx="581025" cy="265179"/>
            <a:chOff x="5010" y="2071"/>
            <a:chExt cx="366" cy="222"/>
          </a:xfrm>
        </p:grpSpPr>
        <p:sp>
          <p:nvSpPr>
            <p:cNvPr id="148627" name="AutoShape 29"/>
            <p:cNvSpPr>
              <a:spLocks noChangeArrowheads="1"/>
            </p:cNvSpPr>
            <p:nvPr/>
          </p:nvSpPr>
          <p:spPr bwMode="auto">
            <a:xfrm rot="5400000">
              <a:off x="5091" y="2000"/>
              <a:ext cx="210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28" name="Text Box 30"/>
            <p:cNvSpPr txBox="1">
              <a:spLocks noChangeArrowheads="1"/>
            </p:cNvSpPr>
            <p:nvPr/>
          </p:nvSpPr>
          <p:spPr bwMode="auto">
            <a:xfrm rot="626605">
              <a:off x="5029" y="2074"/>
              <a:ext cx="209" cy="21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2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29" name="Line 31"/>
            <p:cNvSpPr>
              <a:spLocks noChangeShapeType="1"/>
            </p:cNvSpPr>
            <p:nvPr/>
          </p:nvSpPr>
          <p:spPr bwMode="auto">
            <a:xfrm>
              <a:off x="5014" y="2071"/>
              <a:ext cx="362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30" name="Line 32"/>
            <p:cNvSpPr>
              <a:spLocks noChangeShapeType="1"/>
            </p:cNvSpPr>
            <p:nvPr/>
          </p:nvSpPr>
          <p:spPr bwMode="auto">
            <a:xfrm>
              <a:off x="5010" y="2222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31" name="AutoShape 33"/>
            <p:cNvSpPr>
              <a:spLocks noChangeArrowheads="1"/>
            </p:cNvSpPr>
            <p:nvPr/>
          </p:nvSpPr>
          <p:spPr bwMode="auto">
            <a:xfrm rot="746037">
              <a:off x="5204" y="2136"/>
              <a:ext cx="133" cy="127"/>
            </a:xfrm>
            <a:prstGeom prst="rightArrow">
              <a:avLst>
                <a:gd name="adj1" fmla="val 50000"/>
                <a:gd name="adj2" fmla="val 26181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8" name="Group 141"/>
          <p:cNvGrpSpPr>
            <a:grpSpLocks/>
          </p:cNvGrpSpPr>
          <p:nvPr/>
        </p:nvGrpSpPr>
        <p:grpSpPr bwMode="auto">
          <a:xfrm>
            <a:off x="6645282" y="1997877"/>
            <a:ext cx="581025" cy="271462"/>
            <a:chOff x="5014" y="2247"/>
            <a:chExt cx="366" cy="228"/>
          </a:xfrm>
        </p:grpSpPr>
        <p:sp>
          <p:nvSpPr>
            <p:cNvPr id="148622" name="AutoShape 34"/>
            <p:cNvSpPr>
              <a:spLocks noChangeArrowheads="1"/>
            </p:cNvSpPr>
            <p:nvPr/>
          </p:nvSpPr>
          <p:spPr bwMode="auto">
            <a:xfrm rot="5400000">
              <a:off x="5094" y="2176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23" name="Text Box 35"/>
            <p:cNvSpPr txBox="1">
              <a:spLocks noChangeArrowheads="1"/>
            </p:cNvSpPr>
            <p:nvPr/>
          </p:nvSpPr>
          <p:spPr bwMode="auto">
            <a:xfrm rot="626605">
              <a:off x="5039" y="2255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3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24" name="Line 36"/>
            <p:cNvSpPr>
              <a:spLocks noChangeShapeType="1"/>
            </p:cNvSpPr>
            <p:nvPr/>
          </p:nvSpPr>
          <p:spPr bwMode="auto">
            <a:xfrm>
              <a:off x="5017" y="2247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25" name="Line 37"/>
            <p:cNvSpPr>
              <a:spLocks noChangeShapeType="1"/>
            </p:cNvSpPr>
            <p:nvPr/>
          </p:nvSpPr>
          <p:spPr bwMode="auto">
            <a:xfrm>
              <a:off x="5014" y="2398"/>
              <a:ext cx="362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26" name="AutoShape 38"/>
            <p:cNvSpPr>
              <a:spLocks noChangeArrowheads="1"/>
            </p:cNvSpPr>
            <p:nvPr/>
          </p:nvSpPr>
          <p:spPr bwMode="auto">
            <a:xfrm rot="746037">
              <a:off x="5208" y="2312"/>
              <a:ext cx="133" cy="126"/>
            </a:xfrm>
            <a:prstGeom prst="rightArrow">
              <a:avLst>
                <a:gd name="adj1" fmla="val 50000"/>
                <a:gd name="adj2" fmla="val 26389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6650044" y="2207031"/>
            <a:ext cx="582613" cy="265509"/>
            <a:chOff x="5017" y="2422"/>
            <a:chExt cx="367" cy="223"/>
          </a:xfrm>
        </p:grpSpPr>
        <p:sp>
          <p:nvSpPr>
            <p:cNvPr id="148617" name="AutoShape 39"/>
            <p:cNvSpPr>
              <a:spLocks noChangeArrowheads="1"/>
            </p:cNvSpPr>
            <p:nvPr/>
          </p:nvSpPr>
          <p:spPr bwMode="auto">
            <a:xfrm rot="5400000">
              <a:off x="5098" y="2352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18" name="Text Box 40"/>
            <p:cNvSpPr txBox="1">
              <a:spLocks noChangeArrowheads="1"/>
            </p:cNvSpPr>
            <p:nvPr/>
          </p:nvSpPr>
          <p:spPr bwMode="auto">
            <a:xfrm rot="626605">
              <a:off x="5036" y="2425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4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19" name="Line 41"/>
            <p:cNvSpPr>
              <a:spLocks noChangeShapeType="1"/>
            </p:cNvSpPr>
            <p:nvPr/>
          </p:nvSpPr>
          <p:spPr bwMode="auto">
            <a:xfrm>
              <a:off x="5021" y="2422"/>
              <a:ext cx="3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20" name="Line 42"/>
            <p:cNvSpPr>
              <a:spLocks noChangeShapeType="1"/>
            </p:cNvSpPr>
            <p:nvPr/>
          </p:nvSpPr>
          <p:spPr bwMode="auto">
            <a:xfrm>
              <a:off x="5017" y="2573"/>
              <a:ext cx="3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21" name="AutoShape 43"/>
            <p:cNvSpPr>
              <a:spLocks noChangeArrowheads="1"/>
            </p:cNvSpPr>
            <p:nvPr/>
          </p:nvSpPr>
          <p:spPr bwMode="auto">
            <a:xfrm rot="746037">
              <a:off x="5212" y="2487"/>
              <a:ext cx="132" cy="127"/>
            </a:xfrm>
            <a:prstGeom prst="rightArrow">
              <a:avLst>
                <a:gd name="adj1" fmla="val 50000"/>
                <a:gd name="adj2" fmla="val 25984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0" name="Group 132"/>
          <p:cNvGrpSpPr>
            <a:grpSpLocks/>
          </p:cNvGrpSpPr>
          <p:nvPr/>
        </p:nvGrpSpPr>
        <p:grpSpPr bwMode="auto">
          <a:xfrm>
            <a:off x="5495931" y="1420421"/>
            <a:ext cx="581025" cy="272653"/>
            <a:chOff x="4290" y="1762"/>
            <a:chExt cx="366" cy="229"/>
          </a:xfrm>
        </p:grpSpPr>
        <p:sp>
          <p:nvSpPr>
            <p:cNvPr id="148612" name="AutoShape 49"/>
            <p:cNvSpPr>
              <a:spLocks noChangeArrowheads="1"/>
            </p:cNvSpPr>
            <p:nvPr/>
          </p:nvSpPr>
          <p:spPr bwMode="auto">
            <a:xfrm rot="5400000">
              <a:off x="4371" y="1691"/>
              <a:ext cx="210" cy="360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13" name="Text Box 50"/>
            <p:cNvSpPr txBox="1">
              <a:spLocks noChangeArrowheads="1"/>
            </p:cNvSpPr>
            <p:nvPr/>
          </p:nvSpPr>
          <p:spPr bwMode="auto">
            <a:xfrm rot="626605">
              <a:off x="4309" y="1771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3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14" name="Line 51"/>
            <p:cNvSpPr>
              <a:spLocks noChangeShapeType="1"/>
            </p:cNvSpPr>
            <p:nvPr/>
          </p:nvSpPr>
          <p:spPr bwMode="auto">
            <a:xfrm>
              <a:off x="4294" y="1762"/>
              <a:ext cx="362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15" name="Line 52"/>
            <p:cNvSpPr>
              <a:spLocks noChangeShapeType="1"/>
            </p:cNvSpPr>
            <p:nvPr/>
          </p:nvSpPr>
          <p:spPr bwMode="auto">
            <a:xfrm>
              <a:off x="4290" y="1913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16" name="AutoShape 53"/>
            <p:cNvSpPr>
              <a:spLocks noChangeArrowheads="1"/>
            </p:cNvSpPr>
            <p:nvPr/>
          </p:nvSpPr>
          <p:spPr bwMode="auto">
            <a:xfrm rot="746037">
              <a:off x="4484" y="1827"/>
              <a:ext cx="133" cy="127"/>
            </a:xfrm>
            <a:prstGeom prst="rightArrow">
              <a:avLst>
                <a:gd name="adj1" fmla="val 50000"/>
                <a:gd name="adj2" fmla="val 26181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1" name="Group 133"/>
          <p:cNvGrpSpPr>
            <a:grpSpLocks/>
          </p:cNvGrpSpPr>
          <p:nvPr/>
        </p:nvGrpSpPr>
        <p:grpSpPr bwMode="auto">
          <a:xfrm>
            <a:off x="5502281" y="1629577"/>
            <a:ext cx="581025" cy="271462"/>
            <a:chOff x="4294" y="1938"/>
            <a:chExt cx="366" cy="228"/>
          </a:xfrm>
        </p:grpSpPr>
        <p:sp>
          <p:nvSpPr>
            <p:cNvPr id="148607" name="AutoShape 54"/>
            <p:cNvSpPr>
              <a:spLocks noChangeArrowheads="1"/>
            </p:cNvSpPr>
            <p:nvPr/>
          </p:nvSpPr>
          <p:spPr bwMode="auto">
            <a:xfrm rot="5400000">
              <a:off x="4374" y="1867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08" name="Text Box 55"/>
            <p:cNvSpPr txBox="1">
              <a:spLocks noChangeArrowheads="1"/>
            </p:cNvSpPr>
            <p:nvPr/>
          </p:nvSpPr>
          <p:spPr bwMode="auto">
            <a:xfrm rot="626605">
              <a:off x="4319" y="1946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4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609" name="Line 56"/>
            <p:cNvSpPr>
              <a:spLocks noChangeShapeType="1"/>
            </p:cNvSpPr>
            <p:nvPr/>
          </p:nvSpPr>
          <p:spPr bwMode="auto">
            <a:xfrm>
              <a:off x="4297" y="1938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10" name="Line 57"/>
            <p:cNvSpPr>
              <a:spLocks noChangeShapeType="1"/>
            </p:cNvSpPr>
            <p:nvPr/>
          </p:nvSpPr>
          <p:spPr bwMode="auto">
            <a:xfrm>
              <a:off x="4294" y="2089"/>
              <a:ext cx="362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611" name="AutoShape 58"/>
            <p:cNvSpPr>
              <a:spLocks noChangeArrowheads="1"/>
            </p:cNvSpPr>
            <p:nvPr/>
          </p:nvSpPr>
          <p:spPr bwMode="auto">
            <a:xfrm rot="746037">
              <a:off x="4488" y="2003"/>
              <a:ext cx="133" cy="126"/>
            </a:xfrm>
            <a:prstGeom prst="rightArrow">
              <a:avLst>
                <a:gd name="adj1" fmla="val 50000"/>
                <a:gd name="adj2" fmla="val 26389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3943350" y="1931203"/>
            <a:ext cx="582613" cy="803275"/>
            <a:chOff x="2876" y="2191"/>
            <a:chExt cx="367" cy="674"/>
          </a:xfrm>
        </p:grpSpPr>
        <p:sp>
          <p:nvSpPr>
            <p:cNvPr id="148602" name="AutoShape 59"/>
            <p:cNvSpPr>
              <a:spLocks noChangeArrowheads="1"/>
            </p:cNvSpPr>
            <p:nvPr/>
          </p:nvSpPr>
          <p:spPr bwMode="auto">
            <a:xfrm rot="5400000">
              <a:off x="2729" y="2350"/>
              <a:ext cx="674" cy="355"/>
            </a:xfrm>
            <a:prstGeom prst="parallelogram">
              <a:avLst>
                <a:gd name="adj" fmla="val 18265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03" name="AutoShape 60"/>
            <p:cNvSpPr>
              <a:spLocks noChangeArrowheads="1"/>
            </p:cNvSpPr>
            <p:nvPr/>
          </p:nvSpPr>
          <p:spPr bwMode="auto">
            <a:xfrm rot="746037">
              <a:off x="2925" y="2654"/>
              <a:ext cx="227" cy="127"/>
            </a:xfrm>
            <a:prstGeom prst="rightArrow">
              <a:avLst>
                <a:gd name="adj1" fmla="val 50000"/>
                <a:gd name="adj2" fmla="val 44685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604" name="Text Box 61"/>
            <p:cNvSpPr txBox="1">
              <a:spLocks noChangeArrowheads="1"/>
            </p:cNvSpPr>
            <p:nvPr/>
          </p:nvSpPr>
          <p:spPr bwMode="auto">
            <a:xfrm>
              <a:off x="2919" y="2300"/>
              <a:ext cx="260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报</a:t>
              </a:r>
            </a:p>
            <a:p>
              <a:pPr>
                <a:lnSpc>
                  <a:spcPct val="8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文</a:t>
              </a:r>
            </a:p>
          </p:txBody>
        </p:sp>
        <p:sp>
          <p:nvSpPr>
            <p:cNvPr id="148605" name="Line 62"/>
            <p:cNvSpPr>
              <a:spLocks noChangeShapeType="1"/>
            </p:cNvSpPr>
            <p:nvPr/>
          </p:nvSpPr>
          <p:spPr bwMode="auto">
            <a:xfrm>
              <a:off x="2876" y="2191"/>
              <a:ext cx="363" cy="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606" name="Line 63"/>
            <p:cNvSpPr>
              <a:spLocks noChangeShapeType="1"/>
            </p:cNvSpPr>
            <p:nvPr/>
          </p:nvSpPr>
          <p:spPr bwMode="auto">
            <a:xfrm>
              <a:off x="2876" y="2807"/>
              <a:ext cx="363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" name="Group 128"/>
          <p:cNvGrpSpPr>
            <a:grpSpLocks/>
          </p:cNvGrpSpPr>
          <p:nvPr/>
        </p:nvGrpSpPr>
        <p:grpSpPr bwMode="auto">
          <a:xfrm>
            <a:off x="4538663" y="2934503"/>
            <a:ext cx="581025" cy="803275"/>
            <a:chOff x="3251" y="3033"/>
            <a:chExt cx="366" cy="675"/>
          </a:xfrm>
        </p:grpSpPr>
        <p:sp>
          <p:nvSpPr>
            <p:cNvPr id="148597" name="AutoShape 64"/>
            <p:cNvSpPr>
              <a:spLocks noChangeArrowheads="1"/>
            </p:cNvSpPr>
            <p:nvPr/>
          </p:nvSpPr>
          <p:spPr bwMode="auto">
            <a:xfrm rot="5400000">
              <a:off x="3102" y="3193"/>
              <a:ext cx="675" cy="355"/>
            </a:xfrm>
            <a:prstGeom prst="parallelogram">
              <a:avLst>
                <a:gd name="adj" fmla="val 1829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98" name="AutoShape 65"/>
            <p:cNvSpPr>
              <a:spLocks noChangeArrowheads="1"/>
            </p:cNvSpPr>
            <p:nvPr/>
          </p:nvSpPr>
          <p:spPr bwMode="auto">
            <a:xfrm rot="746037">
              <a:off x="3300" y="3497"/>
              <a:ext cx="226" cy="126"/>
            </a:xfrm>
            <a:prstGeom prst="rightArrow">
              <a:avLst>
                <a:gd name="adj1" fmla="val 50000"/>
                <a:gd name="adj2" fmla="val 44841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99" name="Text Box 66"/>
            <p:cNvSpPr txBox="1">
              <a:spLocks noChangeArrowheads="1"/>
            </p:cNvSpPr>
            <p:nvPr/>
          </p:nvSpPr>
          <p:spPr bwMode="auto">
            <a:xfrm>
              <a:off x="3293" y="3142"/>
              <a:ext cx="2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报</a:t>
              </a:r>
            </a:p>
            <a:p>
              <a:pPr>
                <a:lnSpc>
                  <a:spcPct val="8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文</a:t>
              </a:r>
            </a:p>
          </p:txBody>
        </p:sp>
        <p:sp>
          <p:nvSpPr>
            <p:cNvPr id="148600" name="Line 67"/>
            <p:cNvSpPr>
              <a:spLocks noChangeShapeType="1"/>
            </p:cNvSpPr>
            <p:nvPr/>
          </p:nvSpPr>
          <p:spPr bwMode="auto">
            <a:xfrm>
              <a:off x="3251" y="3033"/>
              <a:ext cx="362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601" name="Line 68"/>
            <p:cNvSpPr>
              <a:spLocks noChangeShapeType="1"/>
            </p:cNvSpPr>
            <p:nvPr/>
          </p:nvSpPr>
          <p:spPr bwMode="auto">
            <a:xfrm>
              <a:off x="3251" y="3650"/>
              <a:ext cx="362" cy="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3376613" y="977116"/>
            <a:ext cx="573087" cy="803275"/>
            <a:chOff x="2519" y="1390"/>
            <a:chExt cx="361" cy="674"/>
          </a:xfrm>
        </p:grpSpPr>
        <p:sp>
          <p:nvSpPr>
            <p:cNvPr id="148592" name="AutoShape 69"/>
            <p:cNvSpPr>
              <a:spLocks noChangeArrowheads="1"/>
            </p:cNvSpPr>
            <p:nvPr/>
          </p:nvSpPr>
          <p:spPr bwMode="auto">
            <a:xfrm rot="5400000">
              <a:off x="2366" y="1549"/>
              <a:ext cx="674" cy="355"/>
            </a:xfrm>
            <a:prstGeom prst="parallelogram">
              <a:avLst>
                <a:gd name="adj" fmla="val 18265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93" name="AutoShape 70"/>
            <p:cNvSpPr>
              <a:spLocks noChangeArrowheads="1"/>
            </p:cNvSpPr>
            <p:nvPr/>
          </p:nvSpPr>
          <p:spPr bwMode="auto">
            <a:xfrm rot="746037">
              <a:off x="2563" y="1853"/>
              <a:ext cx="226" cy="127"/>
            </a:xfrm>
            <a:prstGeom prst="rightArrow">
              <a:avLst>
                <a:gd name="adj1" fmla="val 50000"/>
                <a:gd name="adj2" fmla="val 44488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94" name="Text Box 71"/>
            <p:cNvSpPr txBox="1">
              <a:spLocks noChangeArrowheads="1"/>
            </p:cNvSpPr>
            <p:nvPr/>
          </p:nvSpPr>
          <p:spPr bwMode="auto">
            <a:xfrm>
              <a:off x="2567" y="1501"/>
              <a:ext cx="260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报</a:t>
              </a:r>
            </a:p>
            <a:p>
              <a:pPr>
                <a:lnSpc>
                  <a:spcPct val="8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文</a:t>
              </a:r>
            </a:p>
          </p:txBody>
        </p:sp>
        <p:sp>
          <p:nvSpPr>
            <p:cNvPr id="148595" name="Line 72"/>
            <p:cNvSpPr>
              <a:spLocks noChangeShapeType="1"/>
            </p:cNvSpPr>
            <p:nvPr/>
          </p:nvSpPr>
          <p:spPr bwMode="auto">
            <a:xfrm>
              <a:off x="2519" y="1395"/>
              <a:ext cx="357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96" name="Line 73"/>
            <p:cNvSpPr>
              <a:spLocks noChangeShapeType="1"/>
            </p:cNvSpPr>
            <p:nvPr/>
          </p:nvSpPr>
          <p:spPr bwMode="auto">
            <a:xfrm>
              <a:off x="2519" y="2001"/>
              <a:ext cx="357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8495" name="Line 74"/>
          <p:cNvSpPr>
            <a:spLocks noChangeShapeType="1"/>
          </p:cNvSpPr>
          <p:nvPr/>
        </p:nvSpPr>
        <p:spPr bwMode="auto">
          <a:xfrm>
            <a:off x="1804988" y="977116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496" name="Line 75"/>
          <p:cNvSpPr>
            <a:spLocks noChangeShapeType="1"/>
          </p:cNvSpPr>
          <p:nvPr/>
        </p:nvSpPr>
        <p:spPr bwMode="auto">
          <a:xfrm>
            <a:off x="2381250" y="977116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497" name="Text Box 76"/>
          <p:cNvSpPr txBox="1">
            <a:spLocks noChangeArrowheads="1"/>
          </p:cNvSpPr>
          <p:nvPr/>
        </p:nvSpPr>
        <p:spPr bwMode="auto">
          <a:xfrm>
            <a:off x="1033463" y="3715552"/>
            <a:ext cx="2159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A     </a:t>
            </a:r>
            <a:r>
              <a: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  </a:t>
            </a:r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B    </a:t>
            </a:r>
            <a:r>
              <a: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   </a:t>
            </a:r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C  </a:t>
            </a:r>
            <a:r>
              <a: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    </a:t>
            </a:r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D </a:t>
            </a:r>
          </a:p>
        </p:txBody>
      </p:sp>
      <p:sp>
        <p:nvSpPr>
          <p:cNvPr id="148498" name="Text Box 77"/>
          <p:cNvSpPr txBox="1">
            <a:spLocks noChangeArrowheads="1"/>
          </p:cNvSpPr>
          <p:nvPr/>
        </p:nvSpPr>
        <p:spPr bwMode="auto">
          <a:xfrm>
            <a:off x="3247672" y="3715552"/>
            <a:ext cx="2095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A      B     </a:t>
            </a:r>
            <a:r>
              <a: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  </a:t>
            </a:r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C     </a:t>
            </a:r>
            <a:r>
              <a: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  </a:t>
            </a:r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D</a:t>
            </a:r>
          </a:p>
        </p:txBody>
      </p:sp>
      <p:sp>
        <p:nvSpPr>
          <p:cNvPr id="148499" name="Text Box 78"/>
          <p:cNvSpPr txBox="1">
            <a:spLocks noChangeArrowheads="1"/>
          </p:cNvSpPr>
          <p:nvPr/>
        </p:nvSpPr>
        <p:spPr bwMode="auto">
          <a:xfrm>
            <a:off x="5357818" y="3715552"/>
            <a:ext cx="2095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A      </a:t>
            </a:r>
            <a:r>
              <a: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 B      </a:t>
            </a:r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C   </a:t>
            </a:r>
            <a:r>
              <a: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    </a:t>
            </a:r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D</a:t>
            </a:r>
          </a:p>
        </p:txBody>
      </p:sp>
      <p:sp>
        <p:nvSpPr>
          <p:cNvPr id="154703" name="Line 79"/>
          <p:cNvSpPr>
            <a:spLocks noChangeShapeType="1"/>
          </p:cNvSpPr>
          <p:nvPr/>
        </p:nvSpPr>
        <p:spPr bwMode="auto">
          <a:xfrm>
            <a:off x="1228725" y="1077128"/>
            <a:ext cx="576263" cy="508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704" name="Line 80"/>
          <p:cNvSpPr>
            <a:spLocks noChangeShapeType="1"/>
          </p:cNvSpPr>
          <p:nvPr/>
        </p:nvSpPr>
        <p:spPr bwMode="auto">
          <a:xfrm>
            <a:off x="1804988" y="1278741"/>
            <a:ext cx="576262" cy="508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705" name="Line 81"/>
          <p:cNvSpPr>
            <a:spLocks noChangeShapeType="1"/>
          </p:cNvSpPr>
          <p:nvPr/>
        </p:nvSpPr>
        <p:spPr bwMode="auto">
          <a:xfrm>
            <a:off x="2381250" y="1478766"/>
            <a:ext cx="574675" cy="508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706" name="Line 82"/>
          <p:cNvSpPr>
            <a:spLocks noChangeShapeType="1"/>
          </p:cNvSpPr>
          <p:nvPr/>
        </p:nvSpPr>
        <p:spPr bwMode="auto">
          <a:xfrm flipH="1">
            <a:off x="1228725" y="1780391"/>
            <a:ext cx="1727200" cy="201612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711" name="Text Box 87"/>
          <p:cNvSpPr txBox="1">
            <a:spLocks noChangeArrowheads="1"/>
          </p:cNvSpPr>
          <p:nvPr/>
        </p:nvSpPr>
        <p:spPr bwMode="auto">
          <a:xfrm>
            <a:off x="3643306" y="675471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u="none" dirty="0">
                <a:solidFill>
                  <a:srgbClr val="333399"/>
                </a:solidFill>
                <a:latin typeface="Arial" charset="0"/>
              </a:rPr>
              <a:t>报文交换</a:t>
            </a:r>
          </a:p>
        </p:txBody>
      </p:sp>
      <p:sp>
        <p:nvSpPr>
          <p:cNvPr id="148571" name="Text Box 88"/>
          <p:cNvSpPr txBox="1">
            <a:spLocks noChangeArrowheads="1"/>
          </p:cNvSpPr>
          <p:nvPr/>
        </p:nvSpPr>
        <p:spPr bwMode="auto">
          <a:xfrm>
            <a:off x="1428728" y="643718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u="none" dirty="0">
                <a:solidFill>
                  <a:srgbClr val="333399"/>
                </a:solidFill>
                <a:latin typeface="Arial" charset="0"/>
              </a:rPr>
              <a:t>线路交换</a:t>
            </a:r>
          </a:p>
        </p:txBody>
      </p:sp>
      <p:sp>
        <p:nvSpPr>
          <p:cNvPr id="154713" name="Text Box 89"/>
          <p:cNvSpPr txBox="1">
            <a:spLocks noChangeArrowheads="1"/>
          </p:cNvSpPr>
          <p:nvPr/>
        </p:nvSpPr>
        <p:spPr bwMode="auto">
          <a:xfrm>
            <a:off x="5786446" y="675471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000" u="none" dirty="0">
                <a:solidFill>
                  <a:srgbClr val="333399"/>
                </a:solidFill>
                <a:latin typeface="Arial" charset="0"/>
              </a:rPr>
              <a:t>分组交换</a:t>
            </a:r>
          </a:p>
        </p:txBody>
      </p:sp>
      <p:sp>
        <p:nvSpPr>
          <p:cNvPr id="148507" name="Line 90"/>
          <p:cNvSpPr>
            <a:spLocks noChangeShapeType="1"/>
          </p:cNvSpPr>
          <p:nvPr/>
        </p:nvSpPr>
        <p:spPr bwMode="auto">
          <a:xfrm>
            <a:off x="357158" y="1329541"/>
            <a:ext cx="0" cy="20574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08" name="Text Box 91"/>
          <p:cNvSpPr txBox="1">
            <a:spLocks noChangeArrowheads="1"/>
          </p:cNvSpPr>
          <p:nvPr/>
        </p:nvSpPr>
        <p:spPr bwMode="auto">
          <a:xfrm>
            <a:off x="252384" y="3399641"/>
            <a:ext cx="247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t</a:t>
            </a:r>
          </a:p>
        </p:txBody>
      </p: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354014" y="1077128"/>
            <a:ext cx="852488" cy="922338"/>
            <a:chOff x="275" y="1473"/>
            <a:chExt cx="537" cy="775"/>
          </a:xfrm>
        </p:grpSpPr>
        <p:sp>
          <p:nvSpPr>
            <p:cNvPr id="148588" name="Line 92"/>
            <p:cNvSpPr>
              <a:spLocks noChangeShapeType="1"/>
            </p:cNvSpPr>
            <p:nvPr/>
          </p:nvSpPr>
          <p:spPr bwMode="auto">
            <a:xfrm>
              <a:off x="630" y="1474"/>
              <a:ext cx="18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89" name="Line 94"/>
            <p:cNvSpPr>
              <a:spLocks noChangeShapeType="1"/>
            </p:cNvSpPr>
            <p:nvPr/>
          </p:nvSpPr>
          <p:spPr bwMode="auto">
            <a:xfrm>
              <a:off x="622" y="2248"/>
              <a:ext cx="181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90" name="Text Box 95"/>
            <p:cNvSpPr txBox="1">
              <a:spLocks noChangeArrowheads="1"/>
            </p:cNvSpPr>
            <p:nvPr/>
          </p:nvSpPr>
          <p:spPr bwMode="auto">
            <a:xfrm>
              <a:off x="275" y="1649"/>
              <a:ext cx="407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1800" b="0" u="none" dirty="0" smtClean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连接</a:t>
              </a:r>
              <a:endPara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  <a:p>
              <a:pPr>
                <a:lnSpc>
                  <a:spcPct val="90000"/>
                </a:lnSpc>
              </a:pPr>
              <a:r>
                <a:rPr kumimoji="1" lang="zh-CN" altLang="en-US" sz="1800" b="0" u="none" dirty="0" smtClean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建立</a:t>
              </a:r>
              <a:endParaRPr kumimoji="1" lang="zh-CN" altLang="en-US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591" name="Line 97"/>
            <p:cNvSpPr>
              <a:spLocks noChangeShapeType="1"/>
            </p:cNvSpPr>
            <p:nvPr/>
          </p:nvSpPr>
          <p:spPr bwMode="auto">
            <a:xfrm>
              <a:off x="720" y="1473"/>
              <a:ext cx="0" cy="759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lg"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6" name="Group 123"/>
          <p:cNvGrpSpPr>
            <a:grpSpLocks/>
          </p:cNvGrpSpPr>
          <p:nvPr/>
        </p:nvGrpSpPr>
        <p:grpSpPr bwMode="auto">
          <a:xfrm>
            <a:off x="354014" y="1997878"/>
            <a:ext cx="852488" cy="758825"/>
            <a:chOff x="275" y="2246"/>
            <a:chExt cx="537" cy="637"/>
          </a:xfrm>
        </p:grpSpPr>
        <p:sp>
          <p:nvSpPr>
            <p:cNvPr id="148585" name="Line 93"/>
            <p:cNvSpPr>
              <a:spLocks noChangeShapeType="1"/>
            </p:cNvSpPr>
            <p:nvPr/>
          </p:nvSpPr>
          <p:spPr bwMode="auto">
            <a:xfrm>
              <a:off x="630" y="2881"/>
              <a:ext cx="18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86" name="Text Box 96"/>
            <p:cNvSpPr txBox="1">
              <a:spLocks noChangeArrowheads="1"/>
            </p:cNvSpPr>
            <p:nvPr/>
          </p:nvSpPr>
          <p:spPr bwMode="auto">
            <a:xfrm>
              <a:off x="275" y="2369"/>
              <a:ext cx="407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1800" b="0" u="none" dirty="0" smtClean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数据</a:t>
              </a:r>
              <a:endPara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  <a:p>
              <a:pPr>
                <a:lnSpc>
                  <a:spcPct val="90000"/>
                </a:lnSpc>
              </a:pPr>
              <a:r>
                <a:rPr kumimoji="1" lang="zh-CN" altLang="en-US" sz="1800" b="0" u="none" dirty="0" smtClean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传送</a:t>
              </a:r>
              <a:endParaRPr kumimoji="1" lang="zh-CN" altLang="en-US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587" name="Line 98"/>
            <p:cNvSpPr>
              <a:spLocks noChangeShapeType="1"/>
            </p:cNvSpPr>
            <p:nvPr/>
          </p:nvSpPr>
          <p:spPr bwMode="auto">
            <a:xfrm>
              <a:off x="721" y="2246"/>
              <a:ext cx="0" cy="63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lg"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8511" name="Freeform 99"/>
          <p:cNvSpPr>
            <a:spLocks/>
          </p:cNvSpPr>
          <p:nvPr/>
        </p:nvSpPr>
        <p:spPr bwMode="auto">
          <a:xfrm>
            <a:off x="1223963" y="977116"/>
            <a:ext cx="4762" cy="2867025"/>
          </a:xfrm>
          <a:custGeom>
            <a:avLst/>
            <a:gdLst>
              <a:gd name="T0" fmla="*/ 2147483647 w 3"/>
              <a:gd name="T1" fmla="*/ 0 h 2742"/>
              <a:gd name="T2" fmla="*/ 0 w 3"/>
              <a:gd name="T3" fmla="*/ 2147483647 h 2742"/>
              <a:gd name="T4" fmla="*/ 0 60000 65536"/>
              <a:gd name="T5" fmla="*/ 0 60000 65536"/>
              <a:gd name="T6" fmla="*/ 0 w 3"/>
              <a:gd name="T7" fmla="*/ 0 h 2742"/>
              <a:gd name="T8" fmla="*/ 3 w 3"/>
              <a:gd name="T9" fmla="*/ 2742 h 27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742">
                <a:moveTo>
                  <a:pt x="3" y="0"/>
                </a:moveTo>
                <a:lnTo>
                  <a:pt x="0" y="274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12" name="Freeform 100"/>
          <p:cNvSpPr>
            <a:spLocks/>
          </p:cNvSpPr>
          <p:nvPr/>
        </p:nvSpPr>
        <p:spPr bwMode="auto">
          <a:xfrm>
            <a:off x="5114925" y="961241"/>
            <a:ext cx="4763" cy="2860675"/>
          </a:xfrm>
          <a:custGeom>
            <a:avLst/>
            <a:gdLst>
              <a:gd name="T0" fmla="*/ 2147483647 w 3"/>
              <a:gd name="T1" fmla="*/ 0 h 2736"/>
              <a:gd name="T2" fmla="*/ 0 w 3"/>
              <a:gd name="T3" fmla="*/ 2147483647 h 2736"/>
              <a:gd name="T4" fmla="*/ 0 60000 65536"/>
              <a:gd name="T5" fmla="*/ 0 60000 65536"/>
              <a:gd name="T6" fmla="*/ 0 w 3"/>
              <a:gd name="T7" fmla="*/ 0 h 2736"/>
              <a:gd name="T8" fmla="*/ 3 w 3"/>
              <a:gd name="T9" fmla="*/ 2736 h 27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736">
                <a:moveTo>
                  <a:pt x="3" y="0"/>
                </a:moveTo>
                <a:lnTo>
                  <a:pt x="0" y="273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13" name="Line 101"/>
          <p:cNvSpPr>
            <a:spLocks noChangeShapeType="1"/>
          </p:cNvSpPr>
          <p:nvPr/>
        </p:nvSpPr>
        <p:spPr bwMode="auto">
          <a:xfrm>
            <a:off x="7224713" y="997753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14" name="Line 102"/>
          <p:cNvSpPr>
            <a:spLocks noChangeShapeType="1"/>
          </p:cNvSpPr>
          <p:nvPr/>
        </p:nvSpPr>
        <p:spPr bwMode="auto">
          <a:xfrm>
            <a:off x="6646863" y="986641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15" name="Line 103"/>
          <p:cNvSpPr>
            <a:spLocks noChangeShapeType="1"/>
          </p:cNvSpPr>
          <p:nvPr/>
        </p:nvSpPr>
        <p:spPr bwMode="auto">
          <a:xfrm>
            <a:off x="6078538" y="977116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16" name="Line 104"/>
          <p:cNvSpPr>
            <a:spLocks noChangeShapeType="1"/>
          </p:cNvSpPr>
          <p:nvPr/>
        </p:nvSpPr>
        <p:spPr bwMode="auto">
          <a:xfrm>
            <a:off x="3373438" y="961241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17" name="Line 105"/>
          <p:cNvSpPr>
            <a:spLocks noChangeShapeType="1"/>
          </p:cNvSpPr>
          <p:nvPr/>
        </p:nvSpPr>
        <p:spPr bwMode="auto">
          <a:xfrm>
            <a:off x="3943350" y="961241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18" name="Line 106"/>
          <p:cNvSpPr>
            <a:spLocks noChangeShapeType="1"/>
          </p:cNvSpPr>
          <p:nvPr/>
        </p:nvSpPr>
        <p:spPr bwMode="auto">
          <a:xfrm>
            <a:off x="4537075" y="961241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" name="Group 125"/>
          <p:cNvGrpSpPr>
            <a:grpSpLocks/>
          </p:cNvGrpSpPr>
          <p:nvPr/>
        </p:nvGrpSpPr>
        <p:grpSpPr bwMode="auto">
          <a:xfrm>
            <a:off x="1214438" y="1988353"/>
            <a:ext cx="1766887" cy="958850"/>
            <a:chOff x="817" y="2238"/>
            <a:chExt cx="1113" cy="806"/>
          </a:xfrm>
        </p:grpSpPr>
        <p:sp>
          <p:nvSpPr>
            <p:cNvPr id="148579" name="Line 83"/>
            <p:cNvSpPr>
              <a:spLocks noChangeShapeType="1"/>
            </p:cNvSpPr>
            <p:nvPr/>
          </p:nvSpPr>
          <p:spPr bwMode="auto">
            <a:xfrm>
              <a:off x="841" y="2268"/>
              <a:ext cx="1089" cy="168"/>
            </a:xfrm>
            <a:prstGeom prst="line">
              <a:avLst/>
            </a:prstGeom>
            <a:noFill/>
            <a:ln w="19050">
              <a:noFill/>
              <a:round/>
              <a:headEnd/>
              <a:tailEnd type="none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80" name="AutoShape 84"/>
            <p:cNvSpPr>
              <a:spLocks noChangeArrowheads="1"/>
            </p:cNvSpPr>
            <p:nvPr/>
          </p:nvSpPr>
          <p:spPr bwMode="auto">
            <a:xfrm rot="5400000">
              <a:off x="976" y="2091"/>
              <a:ext cx="793" cy="1092"/>
            </a:xfrm>
            <a:prstGeom prst="parallelogram">
              <a:avLst>
                <a:gd name="adj" fmla="val 21176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81" name="Text Box 85"/>
            <p:cNvSpPr txBox="1">
              <a:spLocks noChangeArrowheads="1"/>
            </p:cNvSpPr>
            <p:nvPr/>
          </p:nvSpPr>
          <p:spPr bwMode="auto">
            <a:xfrm>
              <a:off x="1113" y="2429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报文</a:t>
              </a:r>
            </a:p>
          </p:txBody>
        </p:sp>
        <p:sp>
          <p:nvSpPr>
            <p:cNvPr id="148582" name="AutoShape 86"/>
            <p:cNvSpPr>
              <a:spLocks noChangeArrowheads="1"/>
            </p:cNvSpPr>
            <p:nvPr/>
          </p:nvSpPr>
          <p:spPr bwMode="auto">
            <a:xfrm rot="746037">
              <a:off x="1174" y="2745"/>
              <a:ext cx="408" cy="127"/>
            </a:xfrm>
            <a:prstGeom prst="rightArrow">
              <a:avLst>
                <a:gd name="adj1" fmla="val 50000"/>
                <a:gd name="adj2" fmla="val 80315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83" name="Line 108"/>
            <p:cNvSpPr>
              <a:spLocks noChangeShapeType="1"/>
            </p:cNvSpPr>
            <p:nvPr/>
          </p:nvSpPr>
          <p:spPr bwMode="auto">
            <a:xfrm>
              <a:off x="823" y="2238"/>
              <a:ext cx="1094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84" name="Line 109"/>
            <p:cNvSpPr>
              <a:spLocks noChangeShapeType="1"/>
            </p:cNvSpPr>
            <p:nvPr/>
          </p:nvSpPr>
          <p:spPr bwMode="auto">
            <a:xfrm>
              <a:off x="817" y="2865"/>
              <a:ext cx="1100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Group 131"/>
          <p:cNvGrpSpPr>
            <a:grpSpLocks/>
          </p:cNvGrpSpPr>
          <p:nvPr/>
        </p:nvGrpSpPr>
        <p:grpSpPr bwMode="auto">
          <a:xfrm>
            <a:off x="5489575" y="1211391"/>
            <a:ext cx="582613" cy="278320"/>
            <a:chOff x="4286" y="1587"/>
            <a:chExt cx="367" cy="233"/>
          </a:xfrm>
        </p:grpSpPr>
        <p:sp>
          <p:nvSpPr>
            <p:cNvPr id="148574" name="AutoShape 44"/>
            <p:cNvSpPr>
              <a:spLocks noChangeArrowheads="1"/>
            </p:cNvSpPr>
            <p:nvPr/>
          </p:nvSpPr>
          <p:spPr bwMode="auto">
            <a:xfrm rot="5400000">
              <a:off x="4367" y="1516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75" name="Text Box 45"/>
            <p:cNvSpPr txBox="1">
              <a:spLocks noChangeArrowheads="1"/>
            </p:cNvSpPr>
            <p:nvPr/>
          </p:nvSpPr>
          <p:spPr bwMode="auto">
            <a:xfrm rot="626605">
              <a:off x="4317" y="1601"/>
              <a:ext cx="209" cy="21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2</a:t>
              </a:r>
              <a:endParaRPr kumimoji="1" lang="en-US" altLang="zh-CN" sz="110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48576" name="Line 47"/>
            <p:cNvSpPr>
              <a:spLocks noChangeShapeType="1"/>
            </p:cNvSpPr>
            <p:nvPr/>
          </p:nvSpPr>
          <p:spPr bwMode="auto">
            <a:xfrm>
              <a:off x="4286" y="1738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577" name="AutoShape 48"/>
            <p:cNvSpPr>
              <a:spLocks noChangeArrowheads="1"/>
            </p:cNvSpPr>
            <p:nvPr/>
          </p:nvSpPr>
          <p:spPr bwMode="auto">
            <a:xfrm rot="746037">
              <a:off x="4481" y="1652"/>
              <a:ext cx="132" cy="126"/>
            </a:xfrm>
            <a:prstGeom prst="rightArrow">
              <a:avLst>
                <a:gd name="adj1" fmla="val 50000"/>
                <a:gd name="adj2" fmla="val 26190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78" name="Line 46"/>
            <p:cNvSpPr>
              <a:spLocks noChangeShapeType="1"/>
            </p:cNvSpPr>
            <p:nvPr/>
          </p:nvSpPr>
          <p:spPr bwMode="auto">
            <a:xfrm>
              <a:off x="4290" y="1587"/>
              <a:ext cx="3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</p:grpSp>
      <p:grpSp>
        <p:nvGrpSpPr>
          <p:cNvPr id="19" name="Group 130"/>
          <p:cNvGrpSpPr>
            <a:grpSpLocks/>
          </p:cNvGrpSpPr>
          <p:nvPr/>
        </p:nvGrpSpPr>
        <p:grpSpPr bwMode="auto">
          <a:xfrm>
            <a:off x="5497507" y="998014"/>
            <a:ext cx="581025" cy="271771"/>
            <a:chOff x="4291" y="1407"/>
            <a:chExt cx="366" cy="229"/>
          </a:xfrm>
        </p:grpSpPr>
        <p:sp>
          <p:nvSpPr>
            <p:cNvPr id="148569" name="AutoShape 110"/>
            <p:cNvSpPr>
              <a:spLocks noChangeArrowheads="1"/>
            </p:cNvSpPr>
            <p:nvPr/>
          </p:nvSpPr>
          <p:spPr bwMode="auto">
            <a:xfrm rot="5400000">
              <a:off x="4371" y="1337"/>
              <a:ext cx="211" cy="359"/>
            </a:xfrm>
            <a:prstGeom prst="parallelogram">
              <a:avLst>
                <a:gd name="adj" fmla="val 29162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70" name="Text Box 111"/>
            <p:cNvSpPr txBox="1">
              <a:spLocks noChangeArrowheads="1"/>
            </p:cNvSpPr>
            <p:nvPr/>
          </p:nvSpPr>
          <p:spPr bwMode="auto">
            <a:xfrm rot="626605">
              <a:off x="4316" y="1416"/>
              <a:ext cx="209" cy="22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lg"/>
              <a:tailEnd type="none" w="sm" len="lg"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1100" u="none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P</a:t>
              </a:r>
              <a:r>
                <a:rPr kumimoji="1" lang="en-US" altLang="zh-CN" sz="1100" u="none" baseline="-25000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1</a:t>
              </a:r>
              <a:endParaRPr kumimoji="1" lang="en-US" altLang="zh-CN" sz="1100" u="none" dirty="0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21" name="Line 112"/>
            <p:cNvSpPr>
              <a:spLocks noChangeShapeType="1"/>
            </p:cNvSpPr>
            <p:nvPr/>
          </p:nvSpPr>
          <p:spPr bwMode="auto">
            <a:xfrm>
              <a:off x="4295" y="1407"/>
              <a:ext cx="362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572" name="Line 113"/>
            <p:cNvSpPr>
              <a:spLocks noChangeShapeType="1"/>
            </p:cNvSpPr>
            <p:nvPr/>
          </p:nvSpPr>
          <p:spPr bwMode="auto">
            <a:xfrm>
              <a:off x="4291" y="1558"/>
              <a:ext cx="363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100"/>
            </a:p>
          </p:txBody>
        </p:sp>
        <p:sp>
          <p:nvSpPr>
            <p:cNvPr id="148573" name="AutoShape 114"/>
            <p:cNvSpPr>
              <a:spLocks noChangeArrowheads="1"/>
            </p:cNvSpPr>
            <p:nvPr/>
          </p:nvSpPr>
          <p:spPr bwMode="auto">
            <a:xfrm rot="746037">
              <a:off x="4485" y="1472"/>
              <a:ext cx="133" cy="127"/>
            </a:xfrm>
            <a:prstGeom prst="rightArrow">
              <a:avLst>
                <a:gd name="adj1" fmla="val 50000"/>
                <a:gd name="adj2" fmla="val 26181"/>
              </a:avLst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10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148522" name="Line 115"/>
          <p:cNvSpPr>
            <a:spLocks noChangeShapeType="1"/>
          </p:cNvSpPr>
          <p:nvPr/>
        </p:nvSpPr>
        <p:spPr bwMode="auto">
          <a:xfrm>
            <a:off x="5494338" y="967591"/>
            <a:ext cx="0" cy="286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740" name="Line 116"/>
          <p:cNvSpPr>
            <a:spLocks noChangeShapeType="1"/>
          </p:cNvSpPr>
          <p:nvPr/>
        </p:nvSpPr>
        <p:spPr bwMode="auto">
          <a:xfrm>
            <a:off x="1223963" y="2818616"/>
            <a:ext cx="576262" cy="7143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741" name="Line 117"/>
          <p:cNvSpPr>
            <a:spLocks noChangeShapeType="1"/>
          </p:cNvSpPr>
          <p:nvPr/>
        </p:nvSpPr>
        <p:spPr bwMode="auto">
          <a:xfrm>
            <a:off x="1809750" y="2953553"/>
            <a:ext cx="566738" cy="71438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742" name="Line 118"/>
          <p:cNvSpPr>
            <a:spLocks noChangeShapeType="1"/>
          </p:cNvSpPr>
          <p:nvPr/>
        </p:nvSpPr>
        <p:spPr bwMode="auto">
          <a:xfrm>
            <a:off x="2376488" y="3096428"/>
            <a:ext cx="574675" cy="65088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" name="Group 124"/>
          <p:cNvGrpSpPr>
            <a:grpSpLocks/>
          </p:cNvGrpSpPr>
          <p:nvPr/>
        </p:nvGrpSpPr>
        <p:grpSpPr bwMode="auto">
          <a:xfrm>
            <a:off x="354013" y="2739242"/>
            <a:ext cx="828675" cy="667346"/>
            <a:chOff x="275" y="2869"/>
            <a:chExt cx="522" cy="560"/>
          </a:xfrm>
        </p:grpSpPr>
        <p:sp>
          <p:nvSpPr>
            <p:cNvPr id="148566" name="Line 119"/>
            <p:cNvSpPr>
              <a:spLocks noChangeShapeType="1"/>
            </p:cNvSpPr>
            <p:nvPr/>
          </p:nvSpPr>
          <p:spPr bwMode="auto">
            <a:xfrm>
              <a:off x="615" y="3241"/>
              <a:ext cx="182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67" name="Line 120"/>
            <p:cNvSpPr>
              <a:spLocks noChangeShapeType="1"/>
            </p:cNvSpPr>
            <p:nvPr/>
          </p:nvSpPr>
          <p:spPr bwMode="auto">
            <a:xfrm>
              <a:off x="721" y="2869"/>
              <a:ext cx="0" cy="373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 type="triangle" w="sm" len="lg"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8568" name="Text Box 121"/>
            <p:cNvSpPr txBox="1">
              <a:spLocks noChangeArrowheads="1"/>
            </p:cNvSpPr>
            <p:nvPr/>
          </p:nvSpPr>
          <p:spPr bwMode="auto">
            <a:xfrm>
              <a:off x="275" y="2933"/>
              <a:ext cx="407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kumimoji="1" lang="zh-CN" altLang="en-US" sz="1800" b="0" u="none" dirty="0" smtClean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连接</a:t>
              </a:r>
              <a:endParaRPr kumimoji="1" lang="en-US" altLang="zh-CN" sz="1800" b="0" u="none" dirty="0" smtClean="0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  <a:p>
              <a:pPr>
                <a:lnSpc>
                  <a:spcPct val="90000"/>
                </a:lnSpc>
              </a:pPr>
              <a:r>
                <a:rPr kumimoji="1" lang="zh-CN" altLang="en-US" sz="1800" b="0" u="none" dirty="0" smtClean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释放</a:t>
              </a:r>
              <a:endParaRPr kumimoji="1" lang="zh-CN" altLang="en-US" sz="18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</p:grpSp>
      <p:sp>
        <p:nvSpPr>
          <p:cNvPr id="148527" name="Freeform 107"/>
          <p:cNvSpPr>
            <a:spLocks/>
          </p:cNvSpPr>
          <p:nvPr/>
        </p:nvSpPr>
        <p:spPr bwMode="auto">
          <a:xfrm>
            <a:off x="2957513" y="994578"/>
            <a:ext cx="4762" cy="2860675"/>
          </a:xfrm>
          <a:custGeom>
            <a:avLst/>
            <a:gdLst>
              <a:gd name="T0" fmla="*/ 2147483647 w 3"/>
              <a:gd name="T1" fmla="*/ 0 h 2736"/>
              <a:gd name="T2" fmla="*/ 0 w 3"/>
              <a:gd name="T3" fmla="*/ 2147483647 h 2736"/>
              <a:gd name="T4" fmla="*/ 0 60000 65536"/>
              <a:gd name="T5" fmla="*/ 0 60000 65536"/>
              <a:gd name="T6" fmla="*/ 0 w 3"/>
              <a:gd name="T7" fmla="*/ 0 h 2736"/>
              <a:gd name="T8" fmla="*/ 3 w 3"/>
              <a:gd name="T9" fmla="*/ 2736 h 27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2736">
                <a:moveTo>
                  <a:pt x="3" y="0"/>
                </a:moveTo>
                <a:lnTo>
                  <a:pt x="0" y="2736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8528" name="AutoShape 143"/>
          <p:cNvSpPr>
            <a:spLocks noChangeArrowheads="1"/>
          </p:cNvSpPr>
          <p:nvPr/>
        </p:nvSpPr>
        <p:spPr bwMode="auto">
          <a:xfrm>
            <a:off x="285720" y="4025900"/>
            <a:ext cx="7143800" cy="10858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 sz="18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8529" name="Line 144"/>
          <p:cNvSpPr>
            <a:spLocks noChangeShapeType="1"/>
          </p:cNvSpPr>
          <p:nvPr/>
        </p:nvSpPr>
        <p:spPr bwMode="auto">
          <a:xfrm>
            <a:off x="5467350" y="465455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530" name="Line 145"/>
          <p:cNvSpPr>
            <a:spLocks noChangeShapeType="1"/>
          </p:cNvSpPr>
          <p:nvPr/>
        </p:nvSpPr>
        <p:spPr bwMode="auto">
          <a:xfrm>
            <a:off x="3340100" y="465455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531" name="Line 146"/>
          <p:cNvSpPr>
            <a:spLocks noChangeShapeType="1"/>
          </p:cNvSpPr>
          <p:nvPr/>
        </p:nvSpPr>
        <p:spPr bwMode="auto">
          <a:xfrm>
            <a:off x="1212850" y="465455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8532" name="Group 147"/>
          <p:cNvGrpSpPr>
            <a:grpSpLocks/>
          </p:cNvGrpSpPr>
          <p:nvPr/>
        </p:nvGrpSpPr>
        <p:grpSpPr bwMode="auto">
          <a:xfrm>
            <a:off x="1136650" y="4540250"/>
            <a:ext cx="1905000" cy="171450"/>
            <a:chOff x="768" y="2544"/>
            <a:chExt cx="1200" cy="144"/>
          </a:xfrm>
        </p:grpSpPr>
        <p:sp>
          <p:nvSpPr>
            <p:cNvPr id="148562" name="AutoShape 148"/>
            <p:cNvSpPr>
              <a:spLocks noChangeArrowheads="1"/>
            </p:cNvSpPr>
            <p:nvPr/>
          </p:nvSpPr>
          <p:spPr bwMode="auto">
            <a:xfrm>
              <a:off x="768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63" name="AutoShape 149"/>
            <p:cNvSpPr>
              <a:spLocks noChangeArrowheads="1"/>
            </p:cNvSpPr>
            <p:nvPr/>
          </p:nvSpPr>
          <p:spPr bwMode="auto">
            <a:xfrm>
              <a:off x="1120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64" name="AutoShape 150"/>
            <p:cNvSpPr>
              <a:spLocks noChangeArrowheads="1"/>
            </p:cNvSpPr>
            <p:nvPr/>
          </p:nvSpPr>
          <p:spPr bwMode="auto">
            <a:xfrm>
              <a:off x="1472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65" name="AutoShape 151"/>
            <p:cNvSpPr>
              <a:spLocks noChangeArrowheads="1"/>
            </p:cNvSpPr>
            <p:nvPr/>
          </p:nvSpPr>
          <p:spPr bwMode="auto">
            <a:xfrm>
              <a:off x="1824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48533" name="Group 152"/>
          <p:cNvGrpSpPr>
            <a:grpSpLocks/>
          </p:cNvGrpSpPr>
          <p:nvPr/>
        </p:nvGrpSpPr>
        <p:grpSpPr bwMode="auto">
          <a:xfrm>
            <a:off x="3263900" y="4540250"/>
            <a:ext cx="1905000" cy="171450"/>
            <a:chOff x="768" y="2544"/>
            <a:chExt cx="1200" cy="144"/>
          </a:xfrm>
        </p:grpSpPr>
        <p:sp>
          <p:nvSpPr>
            <p:cNvPr id="148558" name="AutoShape 153"/>
            <p:cNvSpPr>
              <a:spLocks noChangeArrowheads="1"/>
            </p:cNvSpPr>
            <p:nvPr/>
          </p:nvSpPr>
          <p:spPr bwMode="auto">
            <a:xfrm>
              <a:off x="768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59" name="AutoShape 154"/>
            <p:cNvSpPr>
              <a:spLocks noChangeArrowheads="1"/>
            </p:cNvSpPr>
            <p:nvPr/>
          </p:nvSpPr>
          <p:spPr bwMode="auto">
            <a:xfrm>
              <a:off x="1120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60" name="AutoShape 155"/>
            <p:cNvSpPr>
              <a:spLocks noChangeArrowheads="1"/>
            </p:cNvSpPr>
            <p:nvPr/>
          </p:nvSpPr>
          <p:spPr bwMode="auto">
            <a:xfrm>
              <a:off x="1472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61" name="AutoShape 156"/>
            <p:cNvSpPr>
              <a:spLocks noChangeArrowheads="1"/>
            </p:cNvSpPr>
            <p:nvPr/>
          </p:nvSpPr>
          <p:spPr bwMode="auto">
            <a:xfrm>
              <a:off x="1824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148534" name="Group 157"/>
          <p:cNvGrpSpPr>
            <a:grpSpLocks/>
          </p:cNvGrpSpPr>
          <p:nvPr/>
        </p:nvGrpSpPr>
        <p:grpSpPr bwMode="auto">
          <a:xfrm>
            <a:off x="5391150" y="4540250"/>
            <a:ext cx="1905000" cy="171450"/>
            <a:chOff x="768" y="2544"/>
            <a:chExt cx="1200" cy="144"/>
          </a:xfrm>
        </p:grpSpPr>
        <p:sp>
          <p:nvSpPr>
            <p:cNvPr id="148554" name="AutoShape 158"/>
            <p:cNvSpPr>
              <a:spLocks noChangeArrowheads="1"/>
            </p:cNvSpPr>
            <p:nvPr/>
          </p:nvSpPr>
          <p:spPr bwMode="auto">
            <a:xfrm>
              <a:off x="768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55" name="AutoShape 159"/>
            <p:cNvSpPr>
              <a:spLocks noChangeArrowheads="1"/>
            </p:cNvSpPr>
            <p:nvPr/>
          </p:nvSpPr>
          <p:spPr bwMode="auto">
            <a:xfrm>
              <a:off x="1120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56" name="AutoShape 160"/>
            <p:cNvSpPr>
              <a:spLocks noChangeArrowheads="1"/>
            </p:cNvSpPr>
            <p:nvPr/>
          </p:nvSpPr>
          <p:spPr bwMode="auto">
            <a:xfrm>
              <a:off x="1472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48557" name="AutoShape 161"/>
            <p:cNvSpPr>
              <a:spLocks noChangeArrowheads="1"/>
            </p:cNvSpPr>
            <p:nvPr/>
          </p:nvSpPr>
          <p:spPr bwMode="auto">
            <a:xfrm>
              <a:off x="1824" y="2544"/>
              <a:ext cx="144" cy="144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 type="none" w="sm" len="lg"/>
              <a:tailEnd type="none" w="sm" len="lg"/>
            </a:ln>
          </p:spPr>
          <p:txBody>
            <a:bodyPr wrap="none" anchor="ctr"/>
            <a:lstStyle/>
            <a:p>
              <a:endParaRPr lang="zh-CN" altLang="en-US" sz="1800" b="0" u="none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</p:grpSp>
      <p:sp>
        <p:nvSpPr>
          <p:cNvPr id="148535" name="AutoShape 162"/>
          <p:cNvSpPr>
            <a:spLocks noChangeArrowheads="1"/>
          </p:cNvSpPr>
          <p:nvPr/>
        </p:nvSpPr>
        <p:spPr bwMode="auto">
          <a:xfrm>
            <a:off x="3263900" y="4254500"/>
            <a:ext cx="685800" cy="228600"/>
          </a:xfrm>
          <a:prstGeom prst="curvedDownArrow">
            <a:avLst>
              <a:gd name="adj1" fmla="val 65694"/>
              <a:gd name="adj2" fmla="val 125694"/>
              <a:gd name="adj3" fmla="val 52602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 sz="18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8536" name="AutoShape 163"/>
          <p:cNvSpPr>
            <a:spLocks noChangeArrowheads="1"/>
          </p:cNvSpPr>
          <p:nvPr/>
        </p:nvSpPr>
        <p:spPr bwMode="auto">
          <a:xfrm>
            <a:off x="3911600" y="4254500"/>
            <a:ext cx="685800" cy="228600"/>
          </a:xfrm>
          <a:prstGeom prst="curvedDownArrow">
            <a:avLst>
              <a:gd name="adj1" fmla="val 65694"/>
              <a:gd name="adj2" fmla="val 125694"/>
              <a:gd name="adj3" fmla="val 52602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 sz="18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8537" name="AutoShape 164"/>
          <p:cNvSpPr>
            <a:spLocks noChangeArrowheads="1"/>
          </p:cNvSpPr>
          <p:nvPr/>
        </p:nvSpPr>
        <p:spPr bwMode="auto">
          <a:xfrm>
            <a:off x="4559300" y="4254500"/>
            <a:ext cx="685800" cy="228600"/>
          </a:xfrm>
          <a:prstGeom prst="curvedDownArrow">
            <a:avLst>
              <a:gd name="adj1" fmla="val 65694"/>
              <a:gd name="adj2" fmla="val 125694"/>
              <a:gd name="adj3" fmla="val 52602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 sz="18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8538" name="AutoShape 165"/>
          <p:cNvSpPr>
            <a:spLocks noChangeArrowheads="1"/>
          </p:cNvSpPr>
          <p:nvPr/>
        </p:nvSpPr>
        <p:spPr bwMode="auto">
          <a:xfrm>
            <a:off x="1212850" y="4311650"/>
            <a:ext cx="1905000" cy="228600"/>
          </a:xfrm>
          <a:prstGeom prst="rightArrow">
            <a:avLst>
              <a:gd name="adj1" fmla="val 58333"/>
              <a:gd name="adj2" fmla="val 145833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 sz="18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8539" name="AutoShape 166"/>
          <p:cNvSpPr>
            <a:spLocks noChangeArrowheads="1"/>
          </p:cNvSpPr>
          <p:nvPr/>
        </p:nvSpPr>
        <p:spPr bwMode="auto">
          <a:xfrm>
            <a:off x="5391150" y="4254500"/>
            <a:ext cx="685800" cy="228600"/>
          </a:xfrm>
          <a:prstGeom prst="curvedDownArrow">
            <a:avLst>
              <a:gd name="adj1" fmla="val 18056"/>
              <a:gd name="adj2" fmla="val 88889"/>
              <a:gd name="adj3" fmla="val 3697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 sz="18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8540" name="AutoShape 167"/>
          <p:cNvSpPr>
            <a:spLocks noChangeArrowheads="1"/>
          </p:cNvSpPr>
          <p:nvPr/>
        </p:nvSpPr>
        <p:spPr bwMode="auto">
          <a:xfrm>
            <a:off x="6000750" y="4254500"/>
            <a:ext cx="685800" cy="228600"/>
          </a:xfrm>
          <a:prstGeom prst="curvedDownArrow">
            <a:avLst>
              <a:gd name="adj1" fmla="val 18056"/>
              <a:gd name="adj2" fmla="val 88889"/>
              <a:gd name="adj3" fmla="val 3697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 sz="18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8541" name="AutoShape 168"/>
          <p:cNvSpPr>
            <a:spLocks noChangeArrowheads="1"/>
          </p:cNvSpPr>
          <p:nvPr/>
        </p:nvSpPr>
        <p:spPr bwMode="auto">
          <a:xfrm>
            <a:off x="6610350" y="4254500"/>
            <a:ext cx="685800" cy="228600"/>
          </a:xfrm>
          <a:prstGeom prst="curvedDownArrow">
            <a:avLst>
              <a:gd name="adj1" fmla="val 18056"/>
              <a:gd name="adj2" fmla="val 88889"/>
              <a:gd name="adj3" fmla="val 36977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zh-CN" altLang="en-US" sz="18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48542" name="Text Box 169"/>
          <p:cNvSpPr txBox="1">
            <a:spLocks noChangeArrowheads="1"/>
          </p:cNvSpPr>
          <p:nvPr/>
        </p:nvSpPr>
        <p:spPr bwMode="auto">
          <a:xfrm>
            <a:off x="255497" y="4078106"/>
            <a:ext cx="805029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zh-CN" altLang="en-US" sz="1600" u="none" dirty="0" smtClean="0">
                <a:solidFill>
                  <a:schemeClr val="tx1"/>
                </a:solidFill>
                <a:ea typeface="宋体" charset="-122"/>
              </a:rPr>
              <a:t>数据</a:t>
            </a:r>
            <a:endParaRPr kumimoji="1" lang="en-US" altLang="zh-CN" sz="1600" u="none" dirty="0" smtClean="0">
              <a:solidFill>
                <a:schemeClr val="tx1"/>
              </a:solidFill>
              <a:ea typeface="宋体" charset="-122"/>
            </a:endParaRPr>
          </a:p>
          <a:p>
            <a:pPr algn="ctr">
              <a:lnSpc>
                <a:spcPct val="90000"/>
              </a:lnSpc>
            </a:pPr>
            <a:r>
              <a:rPr kumimoji="1" lang="zh-CN" altLang="en-US" sz="1600" u="none" dirty="0" smtClean="0">
                <a:solidFill>
                  <a:schemeClr val="tx1"/>
                </a:solidFill>
                <a:ea typeface="宋体" charset="-122"/>
              </a:rPr>
              <a:t>传送</a:t>
            </a:r>
            <a:endParaRPr kumimoji="1" lang="zh-CN" altLang="en-US" sz="1600" u="none" dirty="0">
              <a:solidFill>
                <a:schemeClr val="tx1"/>
              </a:solidFill>
              <a:ea typeface="宋体" charset="-122"/>
            </a:endParaRPr>
          </a:p>
          <a:p>
            <a:pPr algn="ctr">
              <a:lnSpc>
                <a:spcPct val="90000"/>
              </a:lnSpc>
            </a:pPr>
            <a:r>
              <a:rPr kumimoji="1" lang="zh-CN" altLang="en-US" sz="1600" u="none" dirty="0">
                <a:solidFill>
                  <a:schemeClr val="tx1"/>
                </a:solidFill>
                <a:ea typeface="宋体" charset="-122"/>
              </a:rPr>
              <a:t>的特点</a:t>
            </a:r>
          </a:p>
        </p:txBody>
      </p:sp>
      <p:sp>
        <p:nvSpPr>
          <p:cNvPr id="148543" name="Text Box 170"/>
          <p:cNvSpPr txBox="1">
            <a:spLocks noChangeArrowheads="1"/>
          </p:cNvSpPr>
          <p:nvPr/>
        </p:nvSpPr>
        <p:spPr bwMode="auto">
          <a:xfrm>
            <a:off x="1104900" y="4013200"/>
            <a:ext cx="1632178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600" u="none" dirty="0">
                <a:solidFill>
                  <a:schemeClr val="tx1"/>
                </a:solidFill>
                <a:ea typeface="宋体" charset="-122"/>
              </a:rPr>
              <a:t>比特流直达终点</a:t>
            </a:r>
          </a:p>
        </p:txBody>
      </p:sp>
      <p:sp>
        <p:nvSpPr>
          <p:cNvPr id="148544" name="Text Box 171"/>
          <p:cNvSpPr txBox="1">
            <a:spLocks noChangeArrowheads="1"/>
          </p:cNvSpPr>
          <p:nvPr/>
        </p:nvSpPr>
        <p:spPr bwMode="auto">
          <a:xfrm>
            <a:off x="3235325" y="3999928"/>
            <a:ext cx="91281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600" u="none" dirty="0">
                <a:solidFill>
                  <a:schemeClr val="tx1"/>
                </a:solidFill>
                <a:ea typeface="宋体" charset="-122"/>
              </a:rPr>
              <a:t>报文</a:t>
            </a:r>
          </a:p>
        </p:txBody>
      </p:sp>
      <p:sp>
        <p:nvSpPr>
          <p:cNvPr id="148545" name="Text Box 172"/>
          <p:cNvSpPr txBox="1">
            <a:spLocks noChangeArrowheads="1"/>
          </p:cNvSpPr>
          <p:nvPr/>
        </p:nvSpPr>
        <p:spPr bwMode="auto">
          <a:xfrm>
            <a:off x="3892550" y="3999928"/>
            <a:ext cx="91281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600" u="none" dirty="0">
                <a:solidFill>
                  <a:schemeClr val="tx1"/>
                </a:solidFill>
                <a:ea typeface="宋体" charset="-122"/>
              </a:rPr>
              <a:t>报文</a:t>
            </a:r>
          </a:p>
        </p:txBody>
      </p:sp>
      <p:sp>
        <p:nvSpPr>
          <p:cNvPr id="148546" name="Text Box 173"/>
          <p:cNvSpPr txBox="1">
            <a:spLocks noChangeArrowheads="1"/>
          </p:cNvSpPr>
          <p:nvPr/>
        </p:nvSpPr>
        <p:spPr bwMode="auto">
          <a:xfrm>
            <a:off x="4665663" y="3999928"/>
            <a:ext cx="91281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600" u="none" dirty="0">
                <a:solidFill>
                  <a:schemeClr val="tx1"/>
                </a:solidFill>
                <a:ea typeface="宋体" charset="-122"/>
              </a:rPr>
              <a:t>报文</a:t>
            </a:r>
          </a:p>
        </p:txBody>
      </p:sp>
      <p:sp>
        <p:nvSpPr>
          <p:cNvPr id="148547" name="Text Box 174"/>
          <p:cNvSpPr txBox="1">
            <a:spLocks noChangeArrowheads="1"/>
          </p:cNvSpPr>
          <p:nvPr/>
        </p:nvSpPr>
        <p:spPr bwMode="auto">
          <a:xfrm>
            <a:off x="5391150" y="4008438"/>
            <a:ext cx="8763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600" u="none">
                <a:solidFill>
                  <a:schemeClr val="tx1"/>
                </a:solidFill>
                <a:ea typeface="宋体" charset="-122"/>
              </a:rPr>
              <a:t>分组</a:t>
            </a:r>
          </a:p>
        </p:txBody>
      </p:sp>
      <p:sp>
        <p:nvSpPr>
          <p:cNvPr id="148548" name="Text Box 175"/>
          <p:cNvSpPr txBox="1">
            <a:spLocks noChangeArrowheads="1"/>
          </p:cNvSpPr>
          <p:nvPr/>
        </p:nvSpPr>
        <p:spPr bwMode="auto">
          <a:xfrm>
            <a:off x="6010275" y="4008438"/>
            <a:ext cx="8763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600" u="none">
                <a:solidFill>
                  <a:schemeClr val="tx1"/>
                </a:solidFill>
                <a:ea typeface="宋体" charset="-122"/>
              </a:rPr>
              <a:t>分组</a:t>
            </a:r>
          </a:p>
        </p:txBody>
      </p:sp>
      <p:sp>
        <p:nvSpPr>
          <p:cNvPr id="148549" name="Text Box 176"/>
          <p:cNvSpPr txBox="1">
            <a:spLocks noChangeArrowheads="1"/>
          </p:cNvSpPr>
          <p:nvPr/>
        </p:nvSpPr>
        <p:spPr bwMode="auto">
          <a:xfrm>
            <a:off x="6629400" y="4008438"/>
            <a:ext cx="8763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600" u="none" dirty="0">
                <a:solidFill>
                  <a:schemeClr val="tx1"/>
                </a:solidFill>
                <a:ea typeface="宋体" charset="-122"/>
              </a:rPr>
              <a:t>分组</a:t>
            </a:r>
          </a:p>
        </p:txBody>
      </p:sp>
      <p:sp>
        <p:nvSpPr>
          <p:cNvPr id="148550" name="Text Box 177"/>
          <p:cNvSpPr txBox="1">
            <a:spLocks noChangeArrowheads="1"/>
          </p:cNvSpPr>
          <p:nvPr/>
        </p:nvSpPr>
        <p:spPr bwMode="auto">
          <a:xfrm>
            <a:off x="3605213" y="4673600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400" u="none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存储</a:t>
            </a:r>
          </a:p>
          <a:p>
            <a:pPr>
              <a:lnSpc>
                <a:spcPct val="90000"/>
              </a:lnSpc>
            </a:pPr>
            <a:r>
              <a:rPr kumimoji="1" lang="zh-CN" altLang="en-US" sz="1400" u="none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转发</a:t>
            </a:r>
          </a:p>
        </p:txBody>
      </p:sp>
      <p:sp>
        <p:nvSpPr>
          <p:cNvPr id="148551" name="Text Box 178"/>
          <p:cNvSpPr txBox="1">
            <a:spLocks noChangeArrowheads="1"/>
          </p:cNvSpPr>
          <p:nvPr/>
        </p:nvSpPr>
        <p:spPr bwMode="auto">
          <a:xfrm>
            <a:off x="4286250" y="4673600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400" u="none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存储</a:t>
            </a:r>
          </a:p>
          <a:p>
            <a:pPr>
              <a:lnSpc>
                <a:spcPct val="90000"/>
              </a:lnSpc>
            </a:pPr>
            <a:r>
              <a:rPr kumimoji="1" lang="zh-CN" altLang="en-US" sz="1400" u="none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转发</a:t>
            </a:r>
          </a:p>
        </p:txBody>
      </p:sp>
      <p:sp>
        <p:nvSpPr>
          <p:cNvPr id="148552" name="Text Box 179"/>
          <p:cNvSpPr txBox="1">
            <a:spLocks noChangeArrowheads="1"/>
          </p:cNvSpPr>
          <p:nvPr/>
        </p:nvSpPr>
        <p:spPr bwMode="auto">
          <a:xfrm>
            <a:off x="5741988" y="4664075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400" u="none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存储</a:t>
            </a:r>
          </a:p>
          <a:p>
            <a:pPr>
              <a:lnSpc>
                <a:spcPct val="90000"/>
              </a:lnSpc>
            </a:pPr>
            <a:r>
              <a:rPr kumimoji="1" lang="zh-CN" altLang="en-US" sz="1400" u="none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转发</a:t>
            </a:r>
          </a:p>
        </p:txBody>
      </p:sp>
      <p:sp>
        <p:nvSpPr>
          <p:cNvPr id="148553" name="Text Box 180"/>
          <p:cNvSpPr txBox="1">
            <a:spLocks noChangeArrowheads="1"/>
          </p:cNvSpPr>
          <p:nvPr/>
        </p:nvSpPr>
        <p:spPr bwMode="auto">
          <a:xfrm>
            <a:off x="6389688" y="4673600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400" u="none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存储</a:t>
            </a:r>
          </a:p>
          <a:p>
            <a:pPr>
              <a:lnSpc>
                <a:spcPct val="90000"/>
              </a:lnSpc>
            </a:pPr>
            <a:r>
              <a:rPr kumimoji="1" lang="zh-CN" altLang="en-US" sz="1400" u="none">
                <a:solidFill>
                  <a:schemeClr val="accent1">
                    <a:lumMod val="50000"/>
                  </a:schemeClr>
                </a:solidFill>
                <a:ea typeface="宋体" charset="-122"/>
              </a:rPr>
              <a:t>转发</a:t>
            </a:r>
          </a:p>
        </p:txBody>
      </p:sp>
      <p:sp>
        <p:nvSpPr>
          <p:cNvPr id="148658" name="Line 178"/>
          <p:cNvSpPr>
            <a:spLocks noChangeShapeType="1"/>
          </p:cNvSpPr>
          <p:nvPr/>
        </p:nvSpPr>
        <p:spPr bwMode="auto">
          <a:xfrm>
            <a:off x="3162300" y="700088"/>
            <a:ext cx="9525" cy="44354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48659" name="Line 179"/>
          <p:cNvSpPr>
            <a:spLocks noChangeShapeType="1"/>
          </p:cNvSpPr>
          <p:nvPr/>
        </p:nvSpPr>
        <p:spPr bwMode="auto">
          <a:xfrm>
            <a:off x="5313363" y="700088"/>
            <a:ext cx="9525" cy="44354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03" grpId="0" animBg="1"/>
      <p:bldP spid="154704" grpId="0" animBg="1"/>
      <p:bldP spid="154705" grpId="0" animBg="1"/>
      <p:bldP spid="154706" grpId="0" animBg="1"/>
      <p:bldP spid="154711" grpId="0"/>
      <p:bldP spid="148571" grpId="0"/>
      <p:bldP spid="154713" grpId="0"/>
      <p:bldP spid="154740" grpId="0" animBg="1"/>
      <p:bldP spid="154741" grpId="0" animBg="1"/>
      <p:bldP spid="1547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5975" y="862013"/>
            <a:ext cx="5265738" cy="576262"/>
          </a:xfrm>
        </p:spPr>
        <p:txBody>
          <a:bodyPr/>
          <a:lstStyle/>
          <a:p>
            <a:r>
              <a:rPr lang="zh-CN" altLang="en-US" sz="2400">
                <a:solidFill>
                  <a:schemeClr val="hlink"/>
                </a:solidFill>
              </a:rPr>
              <a:t>提供数据报服务的特点 </a:t>
            </a:r>
          </a:p>
        </p:txBody>
      </p:sp>
      <p:grpSp>
        <p:nvGrpSpPr>
          <p:cNvPr id="150530" name="Group 3"/>
          <p:cNvGrpSpPr>
            <a:grpSpLocks/>
          </p:cNvGrpSpPr>
          <p:nvPr/>
        </p:nvGrpSpPr>
        <p:grpSpPr bwMode="auto">
          <a:xfrm>
            <a:off x="1396790" y="1927225"/>
            <a:ext cx="4387850" cy="2889250"/>
            <a:chOff x="1746" y="2024"/>
            <a:chExt cx="1678" cy="1451"/>
          </a:xfrm>
        </p:grpSpPr>
        <p:sp>
          <p:nvSpPr>
            <p:cNvPr id="2" name="Oval 4"/>
            <p:cNvSpPr>
              <a:spLocks noChangeArrowheads="1"/>
            </p:cNvSpPr>
            <p:nvPr/>
          </p:nvSpPr>
          <p:spPr bwMode="auto">
            <a:xfrm>
              <a:off x="2333" y="2052"/>
              <a:ext cx="717" cy="571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1928" y="2209"/>
              <a:ext cx="546" cy="570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1756" y="2566"/>
              <a:ext cx="364" cy="456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867" y="2779"/>
              <a:ext cx="556" cy="500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2272" y="2865"/>
              <a:ext cx="839" cy="59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2818" y="2224"/>
              <a:ext cx="525" cy="442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2898" y="2523"/>
              <a:ext cx="526" cy="442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 rot="1140760">
              <a:off x="2848" y="2623"/>
              <a:ext cx="526" cy="741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2059" y="2395"/>
              <a:ext cx="1082" cy="741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2322" y="2024"/>
              <a:ext cx="718" cy="570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1918" y="2181"/>
              <a:ext cx="546" cy="570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1746" y="2538"/>
              <a:ext cx="364" cy="454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857" y="2751"/>
              <a:ext cx="556" cy="500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2261" y="2876"/>
              <a:ext cx="839" cy="599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28398" dir="20006097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2807" y="2195"/>
              <a:ext cx="526" cy="442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2888" y="2495"/>
              <a:ext cx="526" cy="442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 rot="1336630">
              <a:off x="2837" y="2594"/>
              <a:ext cx="526" cy="742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2049" y="2366"/>
              <a:ext cx="1082" cy="742"/>
            </a:xfrm>
            <a:prstGeom prst="ellipse">
              <a:avLst/>
            </a:prstGeom>
            <a:solidFill>
              <a:srgbClr val="DDDDDD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50531" name="Line 22"/>
          <p:cNvSpPr>
            <a:spLocks noChangeShapeType="1"/>
          </p:cNvSpPr>
          <p:nvPr/>
        </p:nvSpPr>
        <p:spPr bwMode="auto">
          <a:xfrm flipV="1">
            <a:off x="2741403" y="2128838"/>
            <a:ext cx="1349375" cy="404812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2" name="Line 23"/>
          <p:cNvSpPr>
            <a:spLocks noChangeShapeType="1"/>
          </p:cNvSpPr>
          <p:nvPr/>
        </p:nvSpPr>
        <p:spPr bwMode="auto">
          <a:xfrm>
            <a:off x="4257465" y="2184400"/>
            <a:ext cx="798513" cy="1017588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3" name="Line 24"/>
          <p:cNvSpPr>
            <a:spLocks noChangeShapeType="1"/>
          </p:cNvSpPr>
          <p:nvPr/>
        </p:nvSpPr>
        <p:spPr bwMode="auto">
          <a:xfrm flipH="1">
            <a:off x="1942890" y="2601913"/>
            <a:ext cx="701675" cy="915987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4" name="Line 25"/>
          <p:cNvSpPr>
            <a:spLocks noChangeShapeType="1"/>
          </p:cNvSpPr>
          <p:nvPr/>
        </p:nvSpPr>
        <p:spPr bwMode="auto">
          <a:xfrm>
            <a:off x="1984165" y="3644900"/>
            <a:ext cx="1608138" cy="64452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5" name="Line 26"/>
          <p:cNvSpPr>
            <a:spLocks noChangeShapeType="1"/>
          </p:cNvSpPr>
          <p:nvPr/>
        </p:nvSpPr>
        <p:spPr bwMode="auto">
          <a:xfrm flipV="1">
            <a:off x="3658978" y="3403600"/>
            <a:ext cx="1397000" cy="95250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6" name="Line 27"/>
          <p:cNvSpPr>
            <a:spLocks noChangeShapeType="1"/>
          </p:cNvSpPr>
          <p:nvPr/>
        </p:nvSpPr>
        <p:spPr bwMode="auto">
          <a:xfrm>
            <a:off x="2793790" y="2605088"/>
            <a:ext cx="2246313" cy="68897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7" name="Line 28"/>
          <p:cNvSpPr>
            <a:spLocks noChangeShapeType="1"/>
          </p:cNvSpPr>
          <p:nvPr/>
        </p:nvSpPr>
        <p:spPr bwMode="auto">
          <a:xfrm>
            <a:off x="2689015" y="2487613"/>
            <a:ext cx="1054100" cy="180022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8" name="Line 29"/>
          <p:cNvSpPr>
            <a:spLocks noChangeShapeType="1"/>
          </p:cNvSpPr>
          <p:nvPr/>
        </p:nvSpPr>
        <p:spPr bwMode="auto">
          <a:xfrm flipV="1">
            <a:off x="3028740" y="4340225"/>
            <a:ext cx="677863" cy="40163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39" name="Line 30"/>
          <p:cNvSpPr>
            <a:spLocks noChangeShapeType="1"/>
          </p:cNvSpPr>
          <p:nvPr/>
        </p:nvSpPr>
        <p:spPr bwMode="auto">
          <a:xfrm rot="-5400000">
            <a:off x="4059821" y="1901032"/>
            <a:ext cx="2460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0" name="Line 31"/>
          <p:cNvSpPr>
            <a:spLocks noChangeShapeType="1"/>
          </p:cNvSpPr>
          <p:nvPr/>
        </p:nvSpPr>
        <p:spPr bwMode="auto">
          <a:xfrm>
            <a:off x="5154403" y="3403600"/>
            <a:ext cx="722312" cy="81280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1" name="Line 32"/>
          <p:cNvSpPr>
            <a:spLocks noChangeShapeType="1"/>
          </p:cNvSpPr>
          <p:nvPr/>
        </p:nvSpPr>
        <p:spPr bwMode="auto">
          <a:xfrm flipV="1">
            <a:off x="1136440" y="3590925"/>
            <a:ext cx="560388" cy="15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2" name="Line 33"/>
          <p:cNvSpPr>
            <a:spLocks noChangeShapeType="1"/>
          </p:cNvSpPr>
          <p:nvPr/>
        </p:nvSpPr>
        <p:spPr bwMode="auto">
          <a:xfrm rot="5400000" flipH="1">
            <a:off x="2364371" y="2213769"/>
            <a:ext cx="561975" cy="15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43" name="Text Box 34"/>
          <p:cNvSpPr txBox="1">
            <a:spLocks noChangeArrowheads="1"/>
          </p:cNvSpPr>
          <p:nvPr/>
        </p:nvSpPr>
        <p:spPr bwMode="auto">
          <a:xfrm>
            <a:off x="258553" y="330200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H</a:t>
            </a:r>
            <a:r>
              <a:rPr kumimoji="1" lang="en-US" altLang="zh-CN" sz="2000" b="0" u="none" baseline="-2500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1</a:t>
            </a:r>
            <a:endParaRPr kumimoji="1" lang="en-US" altLang="zh-CN" sz="2000" b="0" u="none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150544" name="Text Box 35"/>
          <p:cNvSpPr txBox="1">
            <a:spLocks noChangeArrowheads="1"/>
          </p:cNvSpPr>
          <p:nvPr/>
        </p:nvSpPr>
        <p:spPr bwMode="auto">
          <a:xfrm>
            <a:off x="6118015" y="392430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H</a:t>
            </a:r>
            <a:r>
              <a:rPr kumimoji="1" lang="en-US" altLang="zh-CN" sz="2000" b="0" u="none" baseline="-2500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5</a:t>
            </a:r>
            <a:endParaRPr kumimoji="1" lang="en-US" altLang="zh-CN" sz="2000" b="0" u="none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150545" name="Text Box 36"/>
          <p:cNvSpPr txBox="1">
            <a:spLocks noChangeArrowheads="1"/>
          </p:cNvSpPr>
          <p:nvPr/>
        </p:nvSpPr>
        <p:spPr bwMode="auto">
          <a:xfrm>
            <a:off x="2057190" y="1508125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H</a:t>
            </a:r>
            <a:r>
              <a:rPr kumimoji="1" lang="en-US" altLang="zh-CN" sz="2000" b="0" u="none" baseline="-2500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2</a:t>
            </a:r>
            <a:endParaRPr kumimoji="1" lang="en-US" altLang="zh-CN" sz="2000" b="0" u="none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150546" name="Text Box 37"/>
          <p:cNvSpPr txBox="1">
            <a:spLocks noChangeArrowheads="1"/>
          </p:cNvSpPr>
          <p:nvPr/>
        </p:nvSpPr>
        <p:spPr bwMode="auto">
          <a:xfrm>
            <a:off x="4362240" y="1519238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H</a:t>
            </a:r>
            <a:r>
              <a:rPr kumimoji="1" lang="en-US" altLang="zh-CN" sz="2000" b="0" u="none" baseline="-2500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4</a:t>
            </a:r>
            <a:endParaRPr kumimoji="1" lang="en-US" altLang="zh-CN" sz="2000" b="0" u="none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150547" name="Text Box 38"/>
          <p:cNvSpPr txBox="1">
            <a:spLocks noChangeArrowheads="1"/>
          </p:cNvSpPr>
          <p:nvPr/>
        </p:nvSpPr>
        <p:spPr bwMode="auto">
          <a:xfrm>
            <a:off x="2258803" y="4545013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H</a:t>
            </a:r>
            <a:r>
              <a:rPr kumimoji="1" lang="en-US" altLang="zh-CN" sz="2000" b="0" u="none" baseline="-2500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3</a:t>
            </a:r>
            <a:endParaRPr kumimoji="1" lang="en-US" altLang="zh-CN" sz="2000" b="0" u="none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150548" name="Oval 39"/>
          <p:cNvSpPr>
            <a:spLocks noChangeArrowheads="1"/>
          </p:cNvSpPr>
          <p:nvPr/>
        </p:nvSpPr>
        <p:spPr bwMode="auto">
          <a:xfrm>
            <a:off x="1679365" y="3403600"/>
            <a:ext cx="481013" cy="3333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A</a:t>
            </a:r>
          </a:p>
        </p:txBody>
      </p:sp>
      <p:sp>
        <p:nvSpPr>
          <p:cNvPr id="150549" name="Oval 40"/>
          <p:cNvSpPr>
            <a:spLocks noChangeArrowheads="1"/>
          </p:cNvSpPr>
          <p:nvPr/>
        </p:nvSpPr>
        <p:spPr bwMode="auto">
          <a:xfrm>
            <a:off x="3512928" y="4140200"/>
            <a:ext cx="481012" cy="3333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C</a:t>
            </a:r>
          </a:p>
        </p:txBody>
      </p:sp>
      <p:sp>
        <p:nvSpPr>
          <p:cNvPr id="150550" name="Oval 41"/>
          <p:cNvSpPr>
            <a:spLocks noChangeArrowheads="1"/>
          </p:cNvSpPr>
          <p:nvPr/>
        </p:nvSpPr>
        <p:spPr bwMode="auto">
          <a:xfrm>
            <a:off x="3900278" y="2000250"/>
            <a:ext cx="481012" cy="3333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D</a:t>
            </a:r>
          </a:p>
        </p:txBody>
      </p:sp>
      <p:sp>
        <p:nvSpPr>
          <p:cNvPr id="150551" name="Oval 42"/>
          <p:cNvSpPr>
            <a:spLocks noChangeArrowheads="1"/>
          </p:cNvSpPr>
          <p:nvPr/>
        </p:nvSpPr>
        <p:spPr bwMode="auto">
          <a:xfrm>
            <a:off x="2450890" y="2400300"/>
            <a:ext cx="484188" cy="334963"/>
          </a:xfrm>
          <a:prstGeom prst="ellipse">
            <a:avLst/>
          </a:prstGeom>
          <a:solidFill>
            <a:srgbClr val="FFFF00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B</a:t>
            </a:r>
          </a:p>
        </p:txBody>
      </p:sp>
      <p:sp>
        <p:nvSpPr>
          <p:cNvPr id="150552" name="Line 43"/>
          <p:cNvSpPr>
            <a:spLocks noChangeShapeType="1"/>
          </p:cNvSpPr>
          <p:nvPr/>
        </p:nvSpPr>
        <p:spPr bwMode="auto">
          <a:xfrm flipV="1">
            <a:off x="5154403" y="2968625"/>
            <a:ext cx="850900" cy="30003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53" name="Text Box 44"/>
          <p:cNvSpPr txBox="1">
            <a:spLocks noChangeArrowheads="1"/>
          </p:cNvSpPr>
          <p:nvPr/>
        </p:nvSpPr>
        <p:spPr bwMode="auto">
          <a:xfrm>
            <a:off x="6191040" y="2735263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H</a:t>
            </a:r>
            <a:r>
              <a:rPr kumimoji="1" lang="en-US" altLang="zh-CN" sz="2000" b="0" u="none" baseline="-2500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6</a:t>
            </a:r>
            <a:endParaRPr kumimoji="1" lang="en-US" altLang="zh-CN" sz="2000" b="0" u="none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150554" name="Oval 45"/>
          <p:cNvSpPr>
            <a:spLocks noChangeArrowheads="1"/>
          </p:cNvSpPr>
          <p:nvPr/>
        </p:nvSpPr>
        <p:spPr bwMode="auto">
          <a:xfrm>
            <a:off x="4863890" y="3135313"/>
            <a:ext cx="482600" cy="333375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2000" b="0" u="none">
                <a:solidFill>
                  <a:srgbClr val="333399"/>
                </a:solidFill>
                <a:latin typeface="Arial" charset="0"/>
                <a:ea typeface="黑体" pitchFamily="2" charset="-122"/>
              </a:rPr>
              <a:t>E</a:t>
            </a:r>
          </a:p>
        </p:txBody>
      </p:sp>
      <p:sp>
        <p:nvSpPr>
          <p:cNvPr id="150555" name="AutoShape 46"/>
          <p:cNvSpPr>
            <a:spLocks noChangeArrowheads="1"/>
          </p:cNvSpPr>
          <p:nvPr/>
        </p:nvSpPr>
        <p:spPr bwMode="auto">
          <a:xfrm>
            <a:off x="4759115" y="4501370"/>
            <a:ext cx="1598613" cy="384175"/>
          </a:xfrm>
          <a:prstGeom prst="wedgeRoundRectCallout">
            <a:avLst>
              <a:gd name="adj1" fmla="val -48014"/>
              <a:gd name="adj2" fmla="val -1286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en-US" sz="1800" b="0" u="none">
              <a:solidFill>
                <a:srgbClr val="333399"/>
              </a:solidFill>
              <a:latin typeface="+mn-ea"/>
              <a:ea typeface="+mn-ea"/>
            </a:endParaRPr>
          </a:p>
        </p:txBody>
      </p:sp>
      <p:sp>
        <p:nvSpPr>
          <p:cNvPr id="150556" name="Text Box 47"/>
          <p:cNvSpPr txBox="1">
            <a:spLocks noChangeArrowheads="1"/>
          </p:cNvSpPr>
          <p:nvPr/>
        </p:nvSpPr>
        <p:spPr bwMode="auto">
          <a:xfrm>
            <a:off x="4830553" y="4501370"/>
            <a:ext cx="197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000" b="0" u="none" dirty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分组交换网</a:t>
            </a:r>
          </a:p>
        </p:txBody>
      </p:sp>
      <p:pic>
        <p:nvPicPr>
          <p:cNvPr id="150557" name="Picture 4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515" y="1609725"/>
            <a:ext cx="5746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58" name="Picture 4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0278" y="1531938"/>
            <a:ext cx="5778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59" name="Picture 5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5415" y="3937000"/>
            <a:ext cx="5794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0" name="Picture 5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4565" y="4608513"/>
            <a:ext cx="5794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1" name="Picture 5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165" y="3335338"/>
            <a:ext cx="581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2" name="Picture 5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665" y="2801938"/>
            <a:ext cx="5810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82" name="Rectangle 54"/>
          <p:cNvSpPr>
            <a:spLocks noChangeArrowheads="1"/>
          </p:cNvSpPr>
          <p:nvPr/>
        </p:nvSpPr>
        <p:spPr bwMode="auto">
          <a:xfrm>
            <a:off x="2517565" y="1763713"/>
            <a:ext cx="288925" cy="217487"/>
          </a:xfrm>
          <a:prstGeom prst="rect">
            <a:avLst/>
          </a:prstGeom>
          <a:solidFill>
            <a:srgbClr val="00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83" name="Rectangle 55"/>
          <p:cNvSpPr>
            <a:spLocks noChangeArrowheads="1"/>
          </p:cNvSpPr>
          <p:nvPr/>
        </p:nvSpPr>
        <p:spPr bwMode="auto">
          <a:xfrm>
            <a:off x="1006265" y="3384550"/>
            <a:ext cx="288925" cy="217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84" name="Rectangle 56"/>
          <p:cNvSpPr>
            <a:spLocks noChangeArrowheads="1"/>
          </p:cNvSpPr>
          <p:nvPr/>
        </p:nvSpPr>
        <p:spPr bwMode="auto">
          <a:xfrm>
            <a:off x="1077703" y="3384550"/>
            <a:ext cx="288925" cy="217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85" name="Rectangle 57"/>
          <p:cNvSpPr>
            <a:spLocks noChangeArrowheads="1"/>
          </p:cNvSpPr>
          <p:nvPr/>
        </p:nvSpPr>
        <p:spPr bwMode="auto">
          <a:xfrm>
            <a:off x="933240" y="3384550"/>
            <a:ext cx="288925" cy="2174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0586" name="Text Box 58"/>
          <p:cNvSpPr txBox="1">
            <a:spLocks noChangeArrowheads="1"/>
          </p:cNvSpPr>
          <p:nvPr/>
        </p:nvSpPr>
        <p:spPr bwMode="auto">
          <a:xfrm>
            <a:off x="285720" y="2131774"/>
            <a:ext cx="2081019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0" u="none">
                <a:solidFill>
                  <a:srgbClr val="333399"/>
                </a:solidFill>
                <a:latin typeface="+mn-ea"/>
                <a:ea typeface="+mn-ea"/>
              </a:rPr>
              <a:t>H</a:t>
            </a:r>
            <a:r>
              <a:rPr lang="en-US" altLang="zh-CN" sz="1800" b="0" u="none" baseline="-25000">
                <a:solidFill>
                  <a:srgbClr val="333399"/>
                </a:solidFill>
                <a:latin typeface="+mn-ea"/>
                <a:ea typeface="+mn-ea"/>
              </a:rPr>
              <a:t>1</a:t>
            </a:r>
            <a:r>
              <a:rPr lang="en-US" altLang="zh-CN" sz="1800" b="0" u="none">
                <a:solidFill>
                  <a:srgbClr val="333399"/>
                </a:solidFill>
                <a:latin typeface="+mn-ea"/>
                <a:ea typeface="+mn-ea"/>
              </a:rPr>
              <a:t> </a:t>
            </a:r>
            <a:r>
              <a:rPr lang="zh-CN" altLang="en-US" sz="1800" b="0" u="none">
                <a:solidFill>
                  <a:srgbClr val="333399"/>
                </a:solidFill>
                <a:latin typeface="+mn-ea"/>
                <a:ea typeface="+mn-ea"/>
              </a:rPr>
              <a:t>向 </a:t>
            </a:r>
            <a:r>
              <a:rPr lang="en-US" altLang="zh-CN" sz="1800" b="0" u="none">
                <a:solidFill>
                  <a:srgbClr val="333399"/>
                </a:solidFill>
                <a:latin typeface="+mn-ea"/>
                <a:ea typeface="+mn-ea"/>
              </a:rPr>
              <a:t>H</a:t>
            </a:r>
            <a:r>
              <a:rPr lang="en-US" altLang="zh-CN" sz="1800" b="0" u="none" baseline="-25000">
                <a:solidFill>
                  <a:srgbClr val="333399"/>
                </a:solidFill>
                <a:latin typeface="+mn-ea"/>
                <a:ea typeface="+mn-ea"/>
              </a:rPr>
              <a:t>5</a:t>
            </a:r>
            <a:r>
              <a:rPr lang="en-US" altLang="zh-CN" sz="1800" b="0" u="none">
                <a:solidFill>
                  <a:srgbClr val="333399"/>
                </a:solidFill>
                <a:latin typeface="+mn-ea"/>
                <a:ea typeface="+mn-ea"/>
              </a:rPr>
              <a:t> </a:t>
            </a:r>
            <a:r>
              <a:rPr lang="zh-CN" altLang="en-US" sz="1800" b="0" u="none">
                <a:solidFill>
                  <a:srgbClr val="333399"/>
                </a:solidFill>
                <a:latin typeface="+mn-ea"/>
                <a:ea typeface="+mn-ea"/>
              </a:rPr>
              <a:t>发送分组</a:t>
            </a:r>
          </a:p>
        </p:txBody>
      </p:sp>
      <p:sp>
        <p:nvSpPr>
          <p:cNvPr id="150587" name="Text Box 59"/>
          <p:cNvSpPr txBox="1">
            <a:spLocks noChangeArrowheads="1"/>
          </p:cNvSpPr>
          <p:nvPr/>
        </p:nvSpPr>
        <p:spPr bwMode="auto">
          <a:xfrm>
            <a:off x="4759115" y="2143916"/>
            <a:ext cx="2081019" cy="369332"/>
          </a:xfrm>
          <a:prstGeom prst="rect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b="0" u="none" dirty="0">
                <a:solidFill>
                  <a:srgbClr val="333399"/>
                </a:solidFill>
                <a:latin typeface="+mn-ea"/>
                <a:ea typeface="+mn-ea"/>
              </a:rPr>
              <a:t>H</a:t>
            </a:r>
            <a:r>
              <a:rPr lang="en-US" altLang="zh-CN" sz="1800" b="0" u="none" baseline="-25000" dirty="0">
                <a:solidFill>
                  <a:srgbClr val="333399"/>
                </a:solidFill>
                <a:latin typeface="+mn-ea"/>
                <a:ea typeface="+mn-ea"/>
              </a:rPr>
              <a:t>2</a:t>
            </a:r>
            <a:r>
              <a:rPr lang="en-US" altLang="zh-CN" sz="1800" b="0" u="none" dirty="0">
                <a:solidFill>
                  <a:srgbClr val="333399"/>
                </a:solidFill>
                <a:latin typeface="+mn-ea"/>
                <a:ea typeface="+mn-ea"/>
              </a:rPr>
              <a:t> </a:t>
            </a:r>
            <a:r>
              <a:rPr lang="zh-CN" altLang="en-US" sz="1800" b="0" u="none" dirty="0">
                <a:solidFill>
                  <a:srgbClr val="333399"/>
                </a:solidFill>
                <a:latin typeface="+mn-ea"/>
                <a:ea typeface="+mn-ea"/>
              </a:rPr>
              <a:t>向 </a:t>
            </a:r>
            <a:r>
              <a:rPr lang="en-US" altLang="zh-CN" sz="1800" b="0" u="none" dirty="0">
                <a:solidFill>
                  <a:srgbClr val="333399"/>
                </a:solidFill>
                <a:latin typeface="+mn-ea"/>
                <a:ea typeface="+mn-ea"/>
              </a:rPr>
              <a:t>H</a:t>
            </a:r>
            <a:r>
              <a:rPr lang="en-US" altLang="zh-CN" sz="1800" b="0" u="none" baseline="-25000" dirty="0">
                <a:solidFill>
                  <a:srgbClr val="333399"/>
                </a:solidFill>
                <a:latin typeface="+mn-ea"/>
                <a:ea typeface="+mn-ea"/>
              </a:rPr>
              <a:t>6</a:t>
            </a:r>
            <a:r>
              <a:rPr lang="en-US" altLang="zh-CN" sz="1800" b="0" u="none" dirty="0">
                <a:solidFill>
                  <a:srgbClr val="333399"/>
                </a:solidFill>
                <a:latin typeface="+mn-ea"/>
                <a:ea typeface="+mn-ea"/>
              </a:rPr>
              <a:t> </a:t>
            </a:r>
            <a:r>
              <a:rPr lang="zh-CN" altLang="en-US" sz="1800" b="0" u="none" dirty="0">
                <a:solidFill>
                  <a:srgbClr val="333399"/>
                </a:solidFill>
                <a:latin typeface="+mn-ea"/>
                <a:ea typeface="+mn-ea"/>
              </a:rPr>
              <a:t>发送分组</a:t>
            </a:r>
          </a:p>
        </p:txBody>
      </p:sp>
      <p:sp>
        <p:nvSpPr>
          <p:cNvPr id="150588" name="Text Box 60"/>
          <p:cNvSpPr txBox="1">
            <a:spLocks noChangeArrowheads="1"/>
          </p:cNvSpPr>
          <p:nvPr/>
        </p:nvSpPr>
        <p:spPr bwMode="auto">
          <a:xfrm>
            <a:off x="357158" y="2631840"/>
            <a:ext cx="1569660" cy="369332"/>
          </a:xfrm>
          <a:prstGeom prst="rect">
            <a:avLst/>
          </a:prstGeom>
          <a:solidFill>
            <a:srgbClr val="FFCCFF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0" u="none">
                <a:solidFill>
                  <a:srgbClr val="333399"/>
                </a:solidFill>
                <a:latin typeface="+mn-ea"/>
                <a:ea typeface="+mn-ea"/>
              </a:rPr>
              <a:t>路径可能变化</a:t>
            </a:r>
          </a:p>
        </p:txBody>
      </p:sp>
      <p:sp>
        <p:nvSpPr>
          <p:cNvPr id="150589" name="Rectangle 61"/>
          <p:cNvSpPr>
            <a:spLocks noChangeArrowheads="1"/>
          </p:cNvSpPr>
          <p:nvPr/>
        </p:nvSpPr>
        <p:spPr bwMode="auto">
          <a:xfrm>
            <a:off x="571471" y="806450"/>
            <a:ext cx="5572165" cy="774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 b="0" u="none" dirty="0">
              <a:solidFill>
                <a:schemeClr val="tx1"/>
              </a:solidFill>
              <a:latin typeface="Copperplate Gothic Bold"/>
            </a:endParaRPr>
          </a:p>
        </p:txBody>
      </p:sp>
      <p:sp>
        <p:nvSpPr>
          <p:cNvPr id="150590" name="Text Box 62"/>
          <p:cNvSpPr txBox="1">
            <a:spLocks noChangeArrowheads="1"/>
          </p:cNvSpPr>
          <p:nvPr/>
        </p:nvSpPr>
        <p:spPr bwMode="auto">
          <a:xfrm>
            <a:off x="690563" y="804863"/>
            <a:ext cx="5492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200" u="none">
                <a:solidFill>
                  <a:srgbClr val="333399"/>
                </a:solidFill>
                <a:latin typeface="微软雅黑" pitchFamily="34" charset="-122"/>
              </a:rPr>
              <a:t>网络随时接收主机发送的分组（即数据报）</a:t>
            </a:r>
          </a:p>
          <a:p>
            <a:pPr algn="ctr"/>
            <a:r>
              <a:rPr lang="zh-CN" altLang="en-US" sz="2200" u="none">
                <a:solidFill>
                  <a:srgbClr val="333399"/>
                </a:solidFill>
                <a:latin typeface="微软雅黑" pitchFamily="34" charset="-122"/>
              </a:rPr>
              <a:t>网络为每个分组独立地选择路由。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4511E-6 L 0.08437 1.14511E-6 L 0.28437 0.13885 L 0.44114 -0.0445 L 0.51771 0.11011 " pathEditMode="relative" ptsTypes="AAAAA">
                                      <p:cBhvr>
                                        <p:cTn id="12" dur="3000" fill="hold"/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9949E-6 L 0.08628 0.00533 L 0.17448 -0.18057 L 0.43733 -0.03129 L 0.51771 0.12842 " pathEditMode="relative" ptsTypes="AAAAA">
                                      <p:cBhvr>
                                        <p:cTn id="24" dur="3000" fill="hold"/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20584E-7 L 0.10382 0.0051 L 0.29792 0.14928 L 0.18421 -0.18057 L 0.45677 -0.0394 L 0.53525 0.12564 " pathEditMode="relative" ptsTypes="AAAAAA">
                                      <p:cBhvr>
                                        <p:cTn id="33" dur="3000" fill="hold"/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1018 L 0.00017 0.14621 L 0.27083 0.29272 L 0.36684 0.22487 " pathEditMode="relative" rAng="0" ptsTypes="AAAA">
                                      <p:cBhvr>
                                        <p:cTn id="51" dur="3000" fill="hold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82" grpId="0" animBg="1"/>
      <p:bldP spid="150582" grpId="1" animBg="1"/>
      <p:bldP spid="150582" grpId="2" animBg="1"/>
      <p:bldP spid="150583" grpId="0" animBg="1"/>
      <p:bldP spid="150583" grpId="1" animBg="1"/>
      <p:bldP spid="150583" grpId="2" animBg="1"/>
      <p:bldP spid="150584" grpId="0" animBg="1"/>
      <p:bldP spid="150584" grpId="1" animBg="1"/>
      <p:bldP spid="150584" grpId="2" animBg="1"/>
      <p:bldP spid="150585" grpId="0" animBg="1"/>
      <p:bldP spid="150585" grpId="1" animBg="1"/>
      <p:bldP spid="150585" grpId="2" animBg="1"/>
      <p:bldP spid="150586" grpId="0" animBg="1"/>
      <p:bldP spid="150586" grpId="1" animBg="1"/>
      <p:bldP spid="150587" grpId="0" animBg="1"/>
      <p:bldP spid="150587" grpId="1" animBg="1"/>
      <p:bldP spid="150588" grpId="0" animBg="1"/>
      <p:bldP spid="150588" grpId="1" animBg="1"/>
      <p:bldP spid="150589" grpId="0" animBg="1"/>
      <p:bldP spid="1505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846138"/>
            <a:ext cx="5786438" cy="574675"/>
          </a:xfrm>
        </p:spPr>
        <p:txBody>
          <a:bodyPr anchor="b"/>
          <a:lstStyle/>
          <a:p>
            <a:pPr marL="342900" indent="-342900" algn="l">
              <a:lnSpc>
                <a:spcPct val="120000"/>
              </a:lnSpc>
            </a:pP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分组交换的优点</a:t>
            </a:r>
          </a:p>
        </p:txBody>
      </p:sp>
      <p:sp>
        <p:nvSpPr>
          <p:cNvPr id="152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429536"/>
            <a:ext cx="5786478" cy="3240088"/>
          </a:xfrm>
        </p:spPr>
        <p:txBody>
          <a:bodyPr/>
          <a:lstStyle/>
          <a:p>
            <a:pPr marL="273050" indent="-273050">
              <a:lnSpc>
                <a:spcPct val="12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灵活、高效：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以分组为传送单位，查找路由，有利于提高路由器检错、重传的效率，提高路由器存储空间的利用率。</a:t>
            </a:r>
          </a:p>
          <a:p>
            <a:pPr marL="273050" indent="-273050">
              <a:lnSpc>
                <a:spcPct val="120000"/>
              </a:lnSpc>
              <a:spcBef>
                <a:spcPct val="300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•"/>
            </a:pP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迅速、可靠：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不必先建立连接就能向其他主机发送报文分组。可以根据链路通信状态、网络拓扑变化，为不同分组动态选择传输路径，减少分组传输延迟。使网络有很好的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生存性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标题 1"/>
          <p:cNvSpPr>
            <a:spLocks noGrp="1"/>
          </p:cNvSpPr>
          <p:nvPr>
            <p:ph type="title" idx="4294967295"/>
          </p:nvPr>
        </p:nvSpPr>
        <p:spPr>
          <a:xfrm>
            <a:off x="285720" y="715156"/>
            <a:ext cx="6429375" cy="857250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ARPANET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设计思想</a:t>
            </a:r>
          </a:p>
        </p:txBody>
      </p:sp>
      <p:sp>
        <p:nvSpPr>
          <p:cNvPr id="154626" name="内容占位符 2"/>
          <p:cNvSpPr>
            <a:spLocks noGrp="1"/>
          </p:cNvSpPr>
          <p:nvPr>
            <p:ph idx="4294967295"/>
          </p:nvPr>
        </p:nvSpPr>
        <p:spPr>
          <a:xfrm>
            <a:off x="307988" y="1429536"/>
            <a:ext cx="6121400" cy="2746375"/>
          </a:xfrm>
        </p:spPr>
        <p:txBody>
          <a:bodyPr/>
          <a:lstStyle/>
          <a:p>
            <a:pPr marL="180975" indent="-180975">
              <a:spcAft>
                <a:spcPct val="20000"/>
              </a:spcAft>
              <a:tabLst>
                <a:tab pos="542925" algn="l"/>
              </a:tabLst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提出通信子网和资源子网的概念</a:t>
            </a:r>
          </a:p>
          <a:p>
            <a:pPr marL="542925" lvl="1" indent="-182563" algn="just">
              <a:tabLst>
                <a:tab pos="542925" algn="l"/>
              </a:tabLst>
            </a:pP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通信子网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—负责数据通信处理的</a:t>
            </a: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通信控制处理机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</a:t>
            </a: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通信线路</a:t>
            </a:r>
          </a:p>
          <a:p>
            <a:pPr marL="542925" lvl="1" indent="-182563" algn="just">
              <a:tabLst>
                <a:tab pos="542925" algn="l"/>
              </a:tabLst>
            </a:pP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资源子网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—负责数据处理的主计算机与终端</a:t>
            </a:r>
          </a:p>
        </p:txBody>
      </p:sp>
      <p:sp>
        <p:nvSpPr>
          <p:cNvPr id="1546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pic>
        <p:nvPicPr>
          <p:cNvPr id="154628" name="Picture 7" descr="1969_2-node_ma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0375" y="2926548"/>
            <a:ext cx="35147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9" name="Text Box 8"/>
          <p:cNvSpPr txBox="1">
            <a:spLocks noChangeArrowheads="1"/>
          </p:cNvSpPr>
          <p:nvPr/>
        </p:nvSpPr>
        <p:spPr bwMode="auto">
          <a:xfrm>
            <a:off x="307988" y="3299611"/>
            <a:ext cx="33845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2000" b="0" u="none" dirty="0">
                <a:solidFill>
                  <a:srgbClr val="1A3868"/>
                </a:solidFill>
              </a:rPr>
              <a:t>IMP</a:t>
            </a:r>
            <a:r>
              <a:rPr lang="zh-CN" altLang="en-US" sz="2000" b="0" u="none" dirty="0">
                <a:solidFill>
                  <a:srgbClr val="1A3868"/>
                </a:solidFill>
              </a:rPr>
              <a:t>：接口报文处理机</a:t>
            </a:r>
          </a:p>
          <a:p>
            <a:pPr>
              <a:spcBef>
                <a:spcPct val="10000"/>
              </a:spcBef>
            </a:pPr>
            <a:r>
              <a:rPr lang="en-US" altLang="zh-CN" sz="2000" b="0" u="none" dirty="0">
                <a:solidFill>
                  <a:srgbClr val="1A3868"/>
                </a:solidFill>
              </a:rPr>
              <a:t>HOST</a:t>
            </a:r>
            <a:r>
              <a:rPr lang="zh-CN" altLang="en-US" sz="2000" b="0" u="none" dirty="0">
                <a:solidFill>
                  <a:srgbClr val="1A3868"/>
                </a:solidFill>
              </a:rPr>
              <a:t>：主机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1523844"/>
            <a:ext cx="44935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none" dirty="0" smtClean="0">
                <a:solidFill>
                  <a:srgbClr val="194D19"/>
                </a:solidFill>
                <a:latin typeface="华文新魏" pitchFamily="2" charset="-122"/>
                <a:ea typeface="+mj-ea"/>
                <a:cs typeface="+mj-cs"/>
              </a:rPr>
              <a:t>第一章 计算机网络概论</a:t>
            </a:r>
            <a:endParaRPr lang="en-US" altLang="zh-CN" u="none" dirty="0" smtClean="0">
              <a:solidFill>
                <a:srgbClr val="194D19"/>
              </a:solidFill>
              <a:latin typeface="华文新魏" pitchFamily="2" charset="-122"/>
              <a:ea typeface="+mj-ea"/>
              <a:cs typeface="+mj-cs"/>
            </a:endParaRPr>
          </a:p>
          <a:p>
            <a:endParaRPr lang="en-US" altLang="zh-CN" sz="1400" u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2400" u="none" dirty="0" smtClean="0">
                <a:solidFill>
                  <a:schemeClr val="accent1">
                    <a:lumMod val="50000"/>
                  </a:schemeClr>
                </a:solidFill>
              </a:rPr>
              <a:t>第二节 </a:t>
            </a:r>
            <a:r>
              <a:rPr lang="en-US" altLang="zh-CN" sz="2400" u="none" dirty="0" smtClean="0">
                <a:solidFill>
                  <a:schemeClr val="accent1">
                    <a:lumMod val="50000"/>
                  </a:schemeClr>
                </a:solidFill>
              </a:rPr>
              <a:t>ARPANET</a:t>
            </a:r>
            <a:r>
              <a:rPr lang="zh-CN" altLang="en-US" sz="2400" u="none" dirty="0" smtClean="0">
                <a:solidFill>
                  <a:schemeClr val="accent1">
                    <a:lumMod val="50000"/>
                  </a:schemeClr>
                </a:solidFill>
              </a:rPr>
              <a:t>的设计思想</a:t>
            </a:r>
            <a:endParaRPr lang="en-US" altLang="zh-CN" sz="2400" u="none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2400" u="none" dirty="0" smtClean="0">
                <a:solidFill>
                  <a:schemeClr val="accent1">
                    <a:lumMod val="50000"/>
                  </a:schemeClr>
                </a:solidFill>
              </a:rPr>
              <a:t>（覆盖教材 </a:t>
            </a:r>
            <a:r>
              <a:rPr lang="en-US" altLang="zh-CN" sz="2400" u="none" dirty="0" smtClean="0">
                <a:solidFill>
                  <a:schemeClr val="accent1">
                    <a:lumMod val="50000"/>
                  </a:schemeClr>
                </a:solidFill>
              </a:rPr>
              <a:t>1.1.2 </a:t>
            </a:r>
            <a:r>
              <a:rPr lang="zh-CN" altLang="en-US" sz="2400" u="none" dirty="0" smtClean="0">
                <a:solidFill>
                  <a:schemeClr val="accent1">
                    <a:lumMod val="50000"/>
                  </a:schemeClr>
                </a:solidFill>
              </a:rPr>
              <a:t>节部分内容）</a:t>
            </a:r>
            <a:endParaRPr lang="zh-CN" altLang="en-US" sz="2400" u="none" dirty="0" smtClean="0">
              <a:solidFill>
                <a:srgbClr val="194D19"/>
              </a:solidFill>
              <a:latin typeface="华文新魏" pitchFamily="2" charset="-12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3" name="标题 1"/>
          <p:cNvSpPr>
            <a:spLocks noGrp="1"/>
          </p:cNvSpPr>
          <p:nvPr>
            <p:ph type="title" idx="4294967295"/>
          </p:nvPr>
        </p:nvSpPr>
        <p:spPr>
          <a:xfrm>
            <a:off x="285750" y="706438"/>
            <a:ext cx="6429375" cy="641350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ARPANET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设计思想</a:t>
            </a:r>
          </a:p>
        </p:txBody>
      </p:sp>
      <p:sp>
        <p:nvSpPr>
          <p:cNvPr id="157704" name="内容占位符 2"/>
          <p:cNvSpPr>
            <a:spLocks noGrp="1"/>
          </p:cNvSpPr>
          <p:nvPr>
            <p:ph idx="4294967295"/>
          </p:nvPr>
        </p:nvSpPr>
        <p:spPr>
          <a:xfrm>
            <a:off x="304817" y="1286660"/>
            <a:ext cx="6624637" cy="1439863"/>
          </a:xfrm>
        </p:spPr>
        <p:txBody>
          <a:bodyPr/>
          <a:lstStyle/>
          <a:p>
            <a:pPr marL="273050" indent="-273050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通信子网结构与分组交换原理示意图</a:t>
            </a:r>
          </a:p>
          <a:p>
            <a:pPr marL="538163" lvl="1" indent="-265113"/>
            <a:r>
              <a:rPr lang="en-US" altLang="zh-CN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IMP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将主机和终端连入网内；</a:t>
            </a:r>
          </a:p>
          <a:p>
            <a:pPr marL="538163" lvl="1" indent="-265113"/>
            <a:r>
              <a:rPr lang="en-US" altLang="zh-CN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IMP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完成分组接收、校验、存储、转发功能；</a:t>
            </a:r>
          </a:p>
        </p:txBody>
      </p:sp>
      <p:sp>
        <p:nvSpPr>
          <p:cNvPr id="1577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157702" name="Object 1"/>
          <p:cNvGraphicFramePr>
            <a:graphicFrameLocks noChangeAspect="1"/>
          </p:cNvGraphicFramePr>
          <p:nvPr/>
        </p:nvGraphicFramePr>
        <p:xfrm>
          <a:off x="393701" y="2335371"/>
          <a:ext cx="6107125" cy="2380313"/>
        </p:xfrm>
        <a:graphic>
          <a:graphicData uri="http://schemas.openxmlformats.org/presentationml/2006/ole">
            <p:oleObj spid="_x0000_s157702" name="Visio" r:id="rId4" imgW="4276725" imgH="166687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673100"/>
            <a:ext cx="6192838" cy="674688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ARPANET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最早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个结点的结构 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(1969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400" kern="1200" dirty="0">
              <a:solidFill>
                <a:srgbClr val="007D7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9748" name="Group 9"/>
          <p:cNvGrpSpPr>
            <a:grpSpLocks/>
          </p:cNvGrpSpPr>
          <p:nvPr/>
        </p:nvGrpSpPr>
        <p:grpSpPr bwMode="auto">
          <a:xfrm>
            <a:off x="323850" y="1435100"/>
            <a:ext cx="6191250" cy="3657600"/>
            <a:chOff x="204" y="713"/>
            <a:chExt cx="3900" cy="2304"/>
          </a:xfrm>
        </p:grpSpPr>
        <p:graphicFrame>
          <p:nvGraphicFramePr>
            <p:cNvPr id="159746" name="Object 1"/>
            <p:cNvGraphicFramePr>
              <a:graphicFrameLocks noChangeAspect="1"/>
            </p:cNvGraphicFramePr>
            <p:nvPr/>
          </p:nvGraphicFramePr>
          <p:xfrm>
            <a:off x="430" y="713"/>
            <a:ext cx="2948" cy="2304"/>
          </p:xfrm>
          <a:graphic>
            <a:graphicData uri="http://schemas.openxmlformats.org/presentationml/2006/ole">
              <p:oleObj spid="_x0000_s159746" name="Visio" r:id="rId3" imgW="3454527" imgH="2700909" progId="Visio.Drawing.11">
                <p:embed/>
              </p:oleObj>
            </a:graphicData>
          </a:graphic>
        </p:graphicFrame>
        <p:sp>
          <p:nvSpPr>
            <p:cNvPr id="159749" name="Text Box 5"/>
            <p:cNvSpPr txBox="1">
              <a:spLocks noChangeArrowheads="1"/>
            </p:cNvSpPr>
            <p:nvPr/>
          </p:nvSpPr>
          <p:spPr bwMode="auto">
            <a:xfrm>
              <a:off x="838" y="1280"/>
              <a:ext cx="115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u="none">
                  <a:solidFill>
                    <a:srgbClr val="CC0000"/>
                  </a:solidFill>
                  <a:latin typeface="黑体" pitchFamily="2" charset="-122"/>
                  <a:ea typeface="黑体" pitchFamily="2" charset="-122"/>
                </a:rPr>
                <a:t>斯坦福研究院 </a:t>
              </a:r>
            </a:p>
          </p:txBody>
        </p:sp>
        <p:sp>
          <p:nvSpPr>
            <p:cNvPr id="159750" name="Text Box 6"/>
            <p:cNvSpPr txBox="1">
              <a:spLocks noChangeArrowheads="1"/>
            </p:cNvSpPr>
            <p:nvPr/>
          </p:nvSpPr>
          <p:spPr bwMode="auto">
            <a:xfrm>
              <a:off x="2426" y="2346"/>
              <a:ext cx="158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u="none">
                  <a:solidFill>
                    <a:srgbClr val="CC0000"/>
                  </a:solidFill>
                  <a:latin typeface="黑体" pitchFamily="2" charset="-122"/>
                  <a:ea typeface="黑体" pitchFamily="2" charset="-122"/>
                </a:rPr>
                <a:t>加州大学洛山矶分校 </a:t>
              </a:r>
            </a:p>
          </p:txBody>
        </p:sp>
        <p:sp>
          <p:nvSpPr>
            <p:cNvPr id="159751" name="Text Box 7"/>
            <p:cNvSpPr txBox="1">
              <a:spLocks noChangeArrowheads="1"/>
            </p:cNvSpPr>
            <p:nvPr/>
          </p:nvSpPr>
          <p:spPr bwMode="auto">
            <a:xfrm>
              <a:off x="204" y="2210"/>
              <a:ext cx="1360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u="none">
                  <a:solidFill>
                    <a:srgbClr val="CC0000"/>
                  </a:solidFill>
                  <a:latin typeface="黑体" pitchFamily="2" charset="-122"/>
                  <a:ea typeface="黑体" pitchFamily="2" charset="-122"/>
                </a:rPr>
                <a:t>加州大学</a:t>
              </a:r>
            </a:p>
            <a:p>
              <a:pPr algn="ctr"/>
              <a:r>
                <a:rPr lang="zh-CN" altLang="en-US" sz="2000" u="none">
                  <a:solidFill>
                    <a:srgbClr val="CC0000"/>
                  </a:solidFill>
                  <a:latin typeface="黑体" pitchFamily="2" charset="-122"/>
                  <a:ea typeface="黑体" pitchFamily="2" charset="-122"/>
                </a:rPr>
                <a:t>桑塔芭芭拉分校 </a:t>
              </a:r>
            </a:p>
          </p:txBody>
        </p:sp>
        <p:sp>
          <p:nvSpPr>
            <p:cNvPr id="159752" name="Text Box 8"/>
            <p:cNvSpPr txBox="1">
              <a:spLocks noChangeArrowheads="1"/>
            </p:cNvSpPr>
            <p:nvPr/>
          </p:nvSpPr>
          <p:spPr bwMode="auto">
            <a:xfrm>
              <a:off x="3197" y="1167"/>
              <a:ext cx="90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u="none">
                  <a:solidFill>
                    <a:srgbClr val="CC0000"/>
                  </a:solidFill>
                  <a:latin typeface="黑体" pitchFamily="2" charset="-122"/>
                  <a:ea typeface="黑体" pitchFamily="2" charset="-122"/>
                </a:rPr>
                <a:t>犹他大学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685800"/>
            <a:ext cx="6429375" cy="519113"/>
          </a:xfrm>
        </p:spPr>
        <p:txBody>
          <a:bodyPr/>
          <a:lstStyle/>
          <a:p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1971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年的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APPANET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个结点）</a:t>
            </a:r>
          </a:p>
        </p:txBody>
      </p:sp>
      <p:pic>
        <p:nvPicPr>
          <p:cNvPr id="160770" name="Picture 3" descr="arpanet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" b="5498"/>
          <a:stretch>
            <a:fillRect/>
          </a:stretch>
        </p:blipFill>
        <p:spPr bwMode="auto">
          <a:xfrm>
            <a:off x="285752" y="1325564"/>
            <a:ext cx="600076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79" y="786594"/>
            <a:ext cx="6767513" cy="514350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1980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年的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APPANET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多个结点）</a:t>
            </a:r>
          </a:p>
        </p:txBody>
      </p:sp>
      <p:pic>
        <p:nvPicPr>
          <p:cNvPr id="161794" name="Picture 3" descr="arpanet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4" y="1286660"/>
            <a:ext cx="6072198" cy="347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标题 1"/>
          <p:cNvSpPr>
            <a:spLocks noGrp="1"/>
          </p:cNvSpPr>
          <p:nvPr>
            <p:ph type="title" idx="4294967295"/>
          </p:nvPr>
        </p:nvSpPr>
        <p:spPr>
          <a:xfrm>
            <a:off x="357158" y="858032"/>
            <a:ext cx="5535621" cy="1244600"/>
          </a:xfrm>
        </p:spPr>
        <p:txBody>
          <a:bodyPr/>
          <a:lstStyle/>
          <a:p>
            <a:pPr algn="l"/>
            <a:r>
              <a:rPr lang="en-US" altLang="zh-CN" sz="20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ARPANET</a:t>
            </a:r>
            <a:r>
              <a:rPr lang="zh-CN" altLang="en-US" sz="20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是计算机网络技术发展的一个重要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里程碑</a:t>
            </a:r>
            <a:r>
              <a:rPr lang="zh-CN" altLang="en-US" sz="20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，对计算机网络理论与技术的发展起到重大奠基作用。主要贡献表现在：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79427" y="2001040"/>
            <a:ext cx="6335713" cy="2520950"/>
          </a:xfrm>
        </p:spPr>
        <p:txBody>
          <a:bodyPr/>
          <a:lstStyle/>
          <a:p>
            <a:pPr marL="273050" indent="-273050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开展了对计算机网络定义与分类方法的研究。</a:t>
            </a:r>
          </a:p>
          <a:p>
            <a:pPr marL="273050" indent="-273050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提出资源子网与通信子网的二级网络结构概念。</a:t>
            </a:r>
          </a:p>
          <a:p>
            <a:pPr marL="273050" indent="-273050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研究了分组交换的协议与实现技术。</a:t>
            </a:r>
          </a:p>
          <a:p>
            <a:pPr marL="273050" indent="-273050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研究了层次型网络体系结构的模型与协议体系。</a:t>
            </a:r>
          </a:p>
          <a:p>
            <a:pPr marL="273050" indent="-273050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开展了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TCP/IP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协议与网络互联技术的研究。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标题 1"/>
          <p:cNvSpPr>
            <a:spLocks noGrp="1"/>
          </p:cNvSpPr>
          <p:nvPr>
            <p:ph type="title" idx="4294967295"/>
          </p:nvPr>
        </p:nvSpPr>
        <p:spPr>
          <a:xfrm>
            <a:off x="285750" y="841375"/>
            <a:ext cx="6429375" cy="722313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2. TCP/IP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协议研究与发展</a:t>
            </a:r>
          </a:p>
        </p:txBody>
      </p:sp>
      <p:sp>
        <p:nvSpPr>
          <p:cNvPr id="163842" name="内容占位符 2"/>
          <p:cNvSpPr>
            <a:spLocks noGrp="1"/>
          </p:cNvSpPr>
          <p:nvPr>
            <p:ph idx="4294967295"/>
          </p:nvPr>
        </p:nvSpPr>
        <p:spPr>
          <a:xfrm>
            <a:off x="323851" y="1492250"/>
            <a:ext cx="5534034" cy="2736850"/>
          </a:xfrm>
        </p:spPr>
        <p:txBody>
          <a:bodyPr/>
          <a:lstStyle/>
          <a:p>
            <a:pPr marL="273050" indent="-273050">
              <a:lnSpc>
                <a:spcPct val="130000"/>
              </a:lnSpc>
              <a:tabLst>
                <a:tab pos="273050" algn="l"/>
              </a:tabLst>
            </a:pP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“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网络互联” 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(internet/internetworking)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研究，将不同类型的网络互联起来。需要克服异构网络在分组长度、格式、分组头与传输速率上的差异。</a:t>
            </a:r>
          </a:p>
        </p:txBody>
      </p:sp>
      <p:sp>
        <p:nvSpPr>
          <p:cNvPr id="1638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102407" name="AutoShape 7"/>
          <p:cNvSpPr>
            <a:spLocks noChangeArrowheads="1"/>
          </p:cNvSpPr>
          <p:nvPr/>
        </p:nvSpPr>
        <p:spPr bwMode="auto">
          <a:xfrm>
            <a:off x="2786050" y="3144048"/>
            <a:ext cx="2519362" cy="785818"/>
          </a:xfrm>
          <a:prstGeom prst="wedgeRoundRectCallout">
            <a:avLst>
              <a:gd name="adj1" fmla="val -33681"/>
              <a:gd name="adj2" fmla="val -168384"/>
              <a:gd name="adj3" fmla="val 16667"/>
            </a:avLst>
          </a:prstGeom>
          <a:solidFill>
            <a:srgbClr val="246CA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/>
          <a:lstStyle/>
          <a:p>
            <a:pPr algn="ctr" eaLnBrk="0" hangingPunct="0"/>
            <a:r>
              <a:rPr lang="zh-CN" altLang="en-US" sz="2200" u="none" dirty="0">
                <a:solidFill>
                  <a:srgbClr val="FFFF00"/>
                </a:solidFill>
              </a:rPr>
              <a:t>注意与术语</a:t>
            </a:r>
            <a:r>
              <a:rPr lang="en-US" altLang="zh-CN" sz="2200" u="none" dirty="0">
                <a:solidFill>
                  <a:srgbClr val="FFFF00"/>
                </a:solidFill>
              </a:rPr>
              <a:t>Internet</a:t>
            </a:r>
            <a:r>
              <a:rPr lang="zh-CN" altLang="en-US" sz="2200" u="none" dirty="0">
                <a:solidFill>
                  <a:srgbClr val="FFFF00"/>
                </a:solidFill>
              </a:rPr>
              <a:t>的区别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5" name="标题 1"/>
          <p:cNvSpPr>
            <a:spLocks noGrp="1"/>
          </p:cNvSpPr>
          <p:nvPr>
            <p:ph type="title" idx="4294967295"/>
          </p:nvPr>
        </p:nvSpPr>
        <p:spPr>
          <a:xfrm>
            <a:off x="428596" y="780249"/>
            <a:ext cx="4357688" cy="720725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ARPANET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的协议结构</a:t>
            </a:r>
          </a:p>
        </p:txBody>
      </p:sp>
      <p:sp>
        <p:nvSpPr>
          <p:cNvPr id="1658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165894" name="Object 1"/>
          <p:cNvGraphicFramePr>
            <a:graphicFrameLocks noChangeAspect="1"/>
          </p:cNvGraphicFramePr>
          <p:nvPr/>
        </p:nvGraphicFramePr>
        <p:xfrm>
          <a:off x="928663" y="1426328"/>
          <a:ext cx="4357718" cy="3575108"/>
        </p:xfrm>
        <a:graphic>
          <a:graphicData uri="http://schemas.openxmlformats.org/presentationml/2006/ole">
            <p:oleObj spid="_x0000_s165894" name="Visio" r:id="rId3" imgW="3106674" imgH="254889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内容占位符 2"/>
          <p:cNvSpPr>
            <a:spLocks noGrp="1"/>
          </p:cNvSpPr>
          <p:nvPr>
            <p:ph idx="4294967295"/>
          </p:nvPr>
        </p:nvSpPr>
        <p:spPr>
          <a:xfrm>
            <a:off x="311161" y="900921"/>
            <a:ext cx="5832475" cy="3671887"/>
          </a:xfrm>
        </p:spPr>
        <p:txBody>
          <a:bodyPr/>
          <a:lstStyle/>
          <a:p>
            <a:pPr marL="273050" indent="-273050">
              <a:lnSpc>
                <a:spcPct val="120000"/>
              </a:lnSpc>
            </a:pP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1977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年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月，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ARPANET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研究人员决定将初期的网络协议分为传输控制协议（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）与互联网络协议（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IP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）；</a:t>
            </a:r>
            <a:endParaRPr lang="en-US" altLang="zh-CN" sz="2000" kern="1200" dirty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534988" lvl="1" indent="-261938">
              <a:lnSpc>
                <a:spcPct val="120000"/>
              </a:lnSpc>
            </a:pPr>
            <a:r>
              <a:rPr lang="en-US" altLang="zh-CN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</a:t>
            </a: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主要用于实现源主机与目的主机之间的分布式进程通信的功能；</a:t>
            </a:r>
            <a:endParaRPr lang="en-US" altLang="zh-CN" kern="1200" dirty="0">
              <a:solidFill>
                <a:srgbClr val="1A3868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marL="534988" lvl="1" indent="-261938">
              <a:lnSpc>
                <a:spcPct val="120000"/>
              </a:lnSpc>
            </a:pPr>
            <a:r>
              <a:rPr lang="en-US" altLang="zh-CN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IP</a:t>
            </a: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</a:t>
            </a: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主要用于实现分组通过通信子网的路由选择功能。</a:t>
            </a:r>
          </a:p>
          <a:p>
            <a:pPr marL="273050" indent="-273050">
              <a:lnSpc>
                <a:spcPct val="120000"/>
              </a:lnSpc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新的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TCP/IP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协议集成到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BSD UNIX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中。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1983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年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月，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ARPNET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想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TCP/IP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协议的转换全部结束。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/>
        </p:nvSpPr>
        <p:spPr>
          <a:xfrm>
            <a:off x="461962" y="1267620"/>
            <a:ext cx="5538798" cy="2162180"/>
          </a:xfrm>
          <a:prstGeom prst="roundRect">
            <a:avLst/>
          </a:prstGeom>
          <a:gradFill flip="none" rotWithShape="1">
            <a:gsLst>
              <a:gs pos="0">
                <a:srgbClr val="4D4D4D">
                  <a:shade val="30000"/>
                  <a:satMod val="115000"/>
                </a:srgbClr>
              </a:gs>
              <a:gs pos="50000">
                <a:srgbClr val="4D4D4D">
                  <a:shade val="67500"/>
                  <a:satMod val="115000"/>
                </a:srgbClr>
              </a:gs>
              <a:gs pos="100000">
                <a:srgbClr val="4D4D4D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4"/>
          <p:cNvSpPr/>
          <p:nvPr/>
        </p:nvSpPr>
        <p:spPr>
          <a:xfrm>
            <a:off x="457200" y="1127386"/>
            <a:ext cx="5543560" cy="381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71473" y="1572412"/>
            <a:ext cx="5357850" cy="16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0" u="none" dirty="0" smtClean="0">
                <a:solidFill>
                  <a:schemeClr val="bg1"/>
                </a:solidFill>
                <a:latin typeface="+mn-ea"/>
                <a:ea typeface="+mn-ea"/>
              </a:rPr>
              <a:t>ARPANET</a:t>
            </a:r>
            <a:r>
              <a:rPr lang="zh-CN" altLang="en-US" sz="2000" b="0" u="none" dirty="0" smtClean="0">
                <a:solidFill>
                  <a:schemeClr val="bg1"/>
                </a:solidFill>
                <a:latin typeface="+mn-ea"/>
                <a:ea typeface="+mn-ea"/>
              </a:rPr>
              <a:t>的产生原因和设计思想</a:t>
            </a:r>
            <a:endParaRPr lang="en-US" altLang="zh-CN" sz="2000" b="0" u="none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69875" indent="-269875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000" b="0" u="none" dirty="0" smtClean="0">
                <a:solidFill>
                  <a:schemeClr val="bg1"/>
                </a:solidFill>
                <a:latin typeface="+mn-ea"/>
                <a:ea typeface="+mn-ea"/>
              </a:rPr>
              <a:t>通信网络方案设计的两个基本问题</a:t>
            </a:r>
            <a:endParaRPr lang="en-US" altLang="zh-CN" sz="2000" b="0" u="none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69875" indent="-269875"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000" b="0" u="none" dirty="0" smtClean="0">
                <a:solidFill>
                  <a:schemeClr val="bg1"/>
                </a:solidFill>
                <a:latin typeface="+mn-ea"/>
                <a:ea typeface="+mn-ea"/>
              </a:rPr>
              <a:t>分组交换技术的工作原理</a:t>
            </a:r>
            <a:endParaRPr lang="en-US" altLang="zh-CN" sz="2000" b="0" u="none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69875" indent="-269875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000" b="0" u="none" dirty="0" smtClean="0">
                <a:solidFill>
                  <a:schemeClr val="bg1"/>
                </a:solidFill>
                <a:latin typeface="+mn-ea"/>
                <a:ea typeface="+mn-ea"/>
              </a:rPr>
              <a:t>TCP/IP</a:t>
            </a:r>
            <a:r>
              <a:rPr lang="zh-CN" altLang="en-US" sz="2000" b="0" u="none" dirty="0" smtClean="0">
                <a:solidFill>
                  <a:schemeClr val="bg1"/>
                </a:solidFill>
                <a:latin typeface="+mn-ea"/>
                <a:ea typeface="+mn-ea"/>
              </a:rPr>
              <a:t>与</a:t>
            </a:r>
            <a:r>
              <a:rPr lang="en-US" altLang="zh-CN" sz="2000" b="0" u="none" dirty="0" smtClean="0">
                <a:solidFill>
                  <a:schemeClr val="bg1"/>
                </a:solidFill>
                <a:latin typeface="+mn-ea"/>
                <a:ea typeface="+mn-ea"/>
              </a:rPr>
              <a:t>ARPANET</a:t>
            </a:r>
            <a:r>
              <a:rPr lang="zh-CN" altLang="en-US" sz="2000" b="0" u="none" dirty="0" smtClean="0">
                <a:solidFill>
                  <a:schemeClr val="bg1"/>
                </a:solidFill>
                <a:latin typeface="+mn-ea"/>
                <a:ea typeface="+mn-ea"/>
              </a:rPr>
              <a:t>的关系</a:t>
            </a:r>
          </a:p>
        </p:txBody>
      </p:sp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428596" y="1061634"/>
            <a:ext cx="6110288" cy="51077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2400" u="none" dirty="0" smtClean="0">
                <a:solidFill>
                  <a:srgbClr val="FBFBFB"/>
                </a:solidFill>
              </a:rPr>
              <a:t>小结</a:t>
            </a:r>
            <a:endParaRPr lang="zh-CN" altLang="en-US" sz="2400" u="none" dirty="0">
              <a:solidFill>
                <a:srgbClr val="FBFBF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41" y="715156"/>
            <a:ext cx="6429375" cy="85725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zh-CN" altLang="en-US" kern="1200" dirty="0">
                <a:solidFill>
                  <a:srgbClr val="007D7A"/>
                </a:solidFill>
                <a:latin typeface="华文新魏" pitchFamily="2" charset="-122"/>
              </a:rPr>
              <a:t>基本要求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857224" y="1591105"/>
            <a:ext cx="56450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200" u="none" dirty="0">
                <a:solidFill>
                  <a:srgbClr val="008000"/>
                </a:solidFill>
                <a:latin typeface="Constantia" pitchFamily="18" charset="0"/>
              </a:rPr>
              <a:t> </a:t>
            </a:r>
            <a:r>
              <a:rPr lang="zh-CN" altLang="en-US" sz="2400" b="0" u="none" dirty="0">
                <a:solidFill>
                  <a:schemeClr val="accent2"/>
                </a:solidFill>
              </a:rPr>
              <a:t>了解</a:t>
            </a:r>
            <a:r>
              <a:rPr lang="en-US" altLang="zh-CN" sz="2400" b="0" u="none" dirty="0">
                <a:solidFill>
                  <a:srgbClr val="002060"/>
                </a:solidFill>
                <a:ea typeface="+mj-ea"/>
              </a:rPr>
              <a:t>ARPANET</a:t>
            </a:r>
            <a:r>
              <a:rPr lang="zh-CN" altLang="en-US" sz="2400" b="0" u="none" dirty="0">
                <a:solidFill>
                  <a:srgbClr val="002060"/>
                </a:solidFill>
                <a:latin typeface="华文新魏" pitchFamily="2" charset="-122"/>
                <a:ea typeface="+mj-ea"/>
                <a:cs typeface="+mj-cs"/>
              </a:rPr>
              <a:t>的产生原因和设计思想；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857224" y="2236422"/>
            <a:ext cx="574388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200" u="none" dirty="0">
                <a:solidFill>
                  <a:schemeClr val="accent2"/>
                </a:solidFill>
              </a:rPr>
              <a:t> </a:t>
            </a:r>
            <a:r>
              <a:rPr lang="zh-CN" altLang="en-US" sz="2400" b="0" u="none" dirty="0">
                <a:solidFill>
                  <a:schemeClr val="accent2"/>
                </a:solidFill>
              </a:rPr>
              <a:t>理解</a:t>
            </a:r>
            <a:r>
              <a:rPr lang="zh-CN" altLang="en-US" sz="2400" b="0" u="none" dirty="0">
                <a:solidFill>
                  <a:srgbClr val="002060"/>
                </a:solidFill>
                <a:latin typeface="华文新魏" pitchFamily="2" charset="-122"/>
                <a:ea typeface="+mj-ea"/>
                <a:cs typeface="+mj-cs"/>
              </a:rPr>
              <a:t>通信网络方案设计的两个基本问题；</a:t>
            </a:r>
            <a:endParaRPr lang="en-US" altLang="zh-CN" sz="2400" b="0" u="none" dirty="0">
              <a:solidFill>
                <a:srgbClr val="002060"/>
              </a:solidFill>
              <a:latin typeface="华文新魏" pitchFamily="2" charset="-122"/>
              <a:ea typeface="+mj-ea"/>
              <a:cs typeface="+mj-cs"/>
            </a:endParaRPr>
          </a:p>
        </p:txBody>
      </p:sp>
      <p:sp>
        <p:nvSpPr>
          <p:cNvPr id="18444" name="Text Box 22"/>
          <p:cNvSpPr txBox="1">
            <a:spLocks noChangeArrowheads="1"/>
          </p:cNvSpPr>
          <p:nvPr/>
        </p:nvSpPr>
        <p:spPr bwMode="auto">
          <a:xfrm>
            <a:off x="857224" y="2989203"/>
            <a:ext cx="560863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200" u="none" dirty="0">
                <a:solidFill>
                  <a:schemeClr val="accent2"/>
                </a:solidFill>
              </a:rPr>
              <a:t> </a:t>
            </a:r>
            <a:r>
              <a:rPr lang="zh-CN" altLang="en-US" sz="2400" b="0" u="none" dirty="0">
                <a:solidFill>
                  <a:schemeClr val="accent2"/>
                </a:solidFill>
              </a:rPr>
              <a:t>掌握</a:t>
            </a:r>
            <a:r>
              <a:rPr lang="zh-CN" altLang="en-US" sz="2400" b="0" u="none" dirty="0">
                <a:solidFill>
                  <a:srgbClr val="002060"/>
                </a:solidFill>
                <a:latin typeface="华文新魏" pitchFamily="2" charset="-122"/>
                <a:ea typeface="+mj-ea"/>
                <a:cs typeface="+mj-cs"/>
              </a:rPr>
              <a:t>分组交换技术的工作原理； </a:t>
            </a:r>
            <a:endParaRPr lang="en-US" altLang="zh-CN" sz="2400" b="0" u="none" dirty="0">
              <a:solidFill>
                <a:srgbClr val="002060"/>
              </a:solidFill>
              <a:latin typeface="华文新魏" pitchFamily="2" charset="-122"/>
              <a:ea typeface="+mj-ea"/>
              <a:cs typeface="+mj-cs"/>
            </a:endParaRPr>
          </a:p>
        </p:txBody>
      </p:sp>
      <p:sp>
        <p:nvSpPr>
          <p:cNvPr id="18435" name="Line 7"/>
          <p:cNvSpPr>
            <a:spLocks noChangeShapeType="1"/>
          </p:cNvSpPr>
          <p:nvPr/>
        </p:nvSpPr>
        <p:spPr bwMode="auto">
          <a:xfrm>
            <a:off x="849312" y="2056243"/>
            <a:ext cx="55086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9" name="Line 14"/>
          <p:cNvSpPr>
            <a:spLocks noChangeShapeType="1"/>
          </p:cNvSpPr>
          <p:nvPr/>
        </p:nvSpPr>
        <p:spPr bwMode="auto">
          <a:xfrm>
            <a:off x="849312" y="2736488"/>
            <a:ext cx="55086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3" name="Line 21"/>
          <p:cNvSpPr>
            <a:spLocks noChangeShapeType="1"/>
          </p:cNvSpPr>
          <p:nvPr/>
        </p:nvSpPr>
        <p:spPr bwMode="auto">
          <a:xfrm>
            <a:off x="849312" y="3450868"/>
            <a:ext cx="55086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7" name="Line 28"/>
          <p:cNvSpPr>
            <a:spLocks noChangeShapeType="1"/>
          </p:cNvSpPr>
          <p:nvPr/>
        </p:nvSpPr>
        <p:spPr bwMode="auto">
          <a:xfrm>
            <a:off x="849312" y="4165248"/>
            <a:ext cx="550863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49" name="Text Box 38"/>
          <p:cNvSpPr txBox="1">
            <a:spLocks noChangeArrowheads="1"/>
          </p:cNvSpPr>
          <p:nvPr/>
        </p:nvSpPr>
        <p:spPr bwMode="auto">
          <a:xfrm>
            <a:off x="806469" y="3665182"/>
            <a:ext cx="64087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200" u="none" dirty="0">
                <a:solidFill>
                  <a:schemeClr val="accent2"/>
                </a:solidFill>
              </a:rPr>
              <a:t> </a:t>
            </a:r>
            <a:r>
              <a:rPr lang="zh-CN" altLang="en-US" sz="2400" b="0" u="none" dirty="0">
                <a:solidFill>
                  <a:schemeClr val="accent2"/>
                </a:solidFill>
              </a:rPr>
              <a:t>了解</a:t>
            </a:r>
            <a:r>
              <a:rPr lang="en-US" altLang="zh-CN" sz="2400" b="0" u="none" dirty="0">
                <a:solidFill>
                  <a:srgbClr val="002060"/>
                </a:solidFill>
                <a:ea typeface="+mj-ea"/>
              </a:rPr>
              <a:t>TCP/IP</a:t>
            </a:r>
            <a:r>
              <a:rPr lang="zh-CN" altLang="en-US" sz="2400" b="0" u="none" dirty="0">
                <a:solidFill>
                  <a:srgbClr val="002060"/>
                </a:solidFill>
                <a:ea typeface="+mj-ea"/>
              </a:rPr>
              <a:t>与</a:t>
            </a:r>
            <a:r>
              <a:rPr lang="en-US" altLang="zh-CN" sz="2400" b="0" u="none" dirty="0">
                <a:solidFill>
                  <a:srgbClr val="002060"/>
                </a:solidFill>
                <a:ea typeface="+mj-ea"/>
              </a:rPr>
              <a:t>ARPANET</a:t>
            </a:r>
            <a:r>
              <a:rPr lang="zh-CN" altLang="en-US" sz="2400" b="0" u="none" dirty="0">
                <a:solidFill>
                  <a:srgbClr val="002060"/>
                </a:solidFill>
                <a:latin typeface="华文新魏" pitchFamily="2" charset="-122"/>
                <a:ea typeface="+mj-ea"/>
                <a:cs typeface="+mj-cs"/>
              </a:rPr>
              <a:t>的关系；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28596" y="1593480"/>
            <a:ext cx="547560" cy="499558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007D7A"/>
          </a:solidFill>
          <a:ln w="9525">
            <a:solidFill>
              <a:srgbClr val="C0C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zh-CN" altLang="en-US" sz="2400" u="none">
              <a:solidFill>
                <a:schemeClr val="tx1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gray">
          <a:xfrm>
            <a:off x="428596" y="3665690"/>
            <a:ext cx="547560" cy="499558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007D7A"/>
          </a:solidFill>
          <a:ln w="9525">
            <a:solidFill>
              <a:srgbClr val="C0C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zh-CN" altLang="en-US" sz="2400" u="none">
              <a:solidFill>
                <a:schemeClr val="tx1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gray">
          <a:xfrm>
            <a:off x="428596" y="2951310"/>
            <a:ext cx="547560" cy="499558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007D7A"/>
          </a:solidFill>
          <a:ln w="9525">
            <a:solidFill>
              <a:srgbClr val="C0C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zh-CN" altLang="en-US" sz="2400" u="none">
              <a:solidFill>
                <a:schemeClr val="tx1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428596" y="2236422"/>
            <a:ext cx="547560" cy="499558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007D7A"/>
          </a:solidFill>
          <a:ln w="9525">
            <a:solidFill>
              <a:srgbClr val="C0C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zh-CN" altLang="en-US" sz="2400" u="none">
              <a:solidFill>
                <a:schemeClr val="tx1"/>
              </a:solidFill>
              <a:latin typeface="Arial" charset="0"/>
              <a:ea typeface="黑体" pitchFamily="2" charset="-122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gray">
          <a:xfrm>
            <a:off x="556179" y="1572412"/>
            <a:ext cx="256541" cy="349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u="none" dirty="0">
                <a:solidFill>
                  <a:schemeClr val="bg1"/>
                </a:solidFill>
                <a:latin typeface="Arial" charset="0"/>
                <a:ea typeface="宋体" charset="-122"/>
              </a:rPr>
              <a:t>1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gray">
          <a:xfrm>
            <a:off x="548992" y="2233537"/>
            <a:ext cx="256541" cy="349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u="none" dirty="0">
                <a:solidFill>
                  <a:schemeClr val="bg1"/>
                </a:solidFill>
                <a:latin typeface="Arial" charset="0"/>
                <a:ea typeface="宋体" charset="-122"/>
              </a:rPr>
              <a:t>2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gray">
          <a:xfrm>
            <a:off x="550690" y="2937540"/>
            <a:ext cx="256541" cy="3493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u="none" dirty="0">
                <a:solidFill>
                  <a:schemeClr val="bg1"/>
                </a:solidFill>
                <a:latin typeface="Arial" charset="0"/>
                <a:ea typeface="宋体" charset="-122"/>
              </a:rPr>
              <a:t>3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gray">
          <a:xfrm>
            <a:off x="510425" y="3690872"/>
            <a:ext cx="49725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CN" sz="2400" u="none" dirty="0" smtClean="0">
                <a:solidFill>
                  <a:schemeClr val="bg1"/>
                </a:solidFill>
                <a:latin typeface="Arial" charset="0"/>
                <a:ea typeface="黑体" pitchFamily="2" charset="-122"/>
                <a:cs typeface="+mn-cs"/>
              </a:rPr>
              <a:t>4</a:t>
            </a:r>
            <a:endParaRPr lang="en-US" altLang="zh-CN" sz="2400" u="none" dirty="0">
              <a:solidFill>
                <a:schemeClr val="bg1"/>
              </a:solidFill>
              <a:latin typeface="Arial" charset="0"/>
              <a:ea typeface="黑体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 idx="4294967295"/>
          </p:nvPr>
        </p:nvSpPr>
        <p:spPr>
          <a:xfrm>
            <a:off x="349257" y="779463"/>
            <a:ext cx="5222875" cy="85725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zh-CN" altLang="en-US" sz="2400" kern="1200" dirty="0">
                <a:solidFill>
                  <a:srgbClr val="007D7A"/>
                </a:solidFill>
                <a:latin typeface="华文新魏" pitchFamily="2" charset="-122"/>
              </a:rPr>
              <a:t>计算机网络的形成与发展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7158" y="2428092"/>
            <a:ext cx="5715040" cy="1716088"/>
          </a:xfrm>
        </p:spPr>
        <p:txBody>
          <a:bodyPr/>
          <a:lstStyle/>
          <a:p>
            <a:pPr marL="174625" indent="-174625">
              <a:spcBef>
                <a:spcPts val="1200"/>
              </a:spcBef>
            </a:pP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(D)ARPA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(Defense Advanced Research Project Agency)  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美国国防部高级研究计划署</a:t>
            </a:r>
          </a:p>
          <a:p>
            <a:pPr marL="174625" indent="-174625">
              <a:spcBef>
                <a:spcPts val="1200"/>
              </a:spcBef>
            </a:pPr>
            <a:r>
              <a:rPr lang="en-US" altLang="zh-CN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ARPANET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，一个专门用于传输军事命令与控制信息的网络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19460" name="内容占位符 2"/>
          <p:cNvSpPr>
            <a:spLocks/>
          </p:cNvSpPr>
          <p:nvPr/>
        </p:nvSpPr>
        <p:spPr bwMode="auto">
          <a:xfrm>
            <a:off x="379425" y="1500974"/>
            <a:ext cx="60499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</a:pPr>
            <a:r>
              <a:rPr lang="zh-CN" altLang="en-US" sz="2000" b="0" u="none" dirty="0">
                <a:solidFill>
                  <a:srgbClr val="1A3868"/>
                </a:solidFill>
              </a:rPr>
              <a:t>过程中有三个标志性的网络： </a:t>
            </a:r>
          </a:p>
          <a:p>
            <a:pPr marL="273050" indent="-27305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000" b="0" u="none" dirty="0">
                <a:solidFill>
                  <a:srgbClr val="1A3868"/>
                </a:solidFill>
              </a:rPr>
              <a:t>ARPANET</a:t>
            </a:r>
            <a:r>
              <a:rPr lang="zh-CN" altLang="en-US" sz="2000" b="0" u="none" dirty="0">
                <a:solidFill>
                  <a:srgbClr val="1A3868"/>
                </a:solidFill>
              </a:rPr>
              <a:t>、</a:t>
            </a:r>
            <a:r>
              <a:rPr lang="en-US" altLang="zh-CN" sz="2000" b="0" u="none" dirty="0">
                <a:solidFill>
                  <a:srgbClr val="1A3868"/>
                </a:solidFill>
              </a:rPr>
              <a:t>NSFNET</a:t>
            </a:r>
            <a:r>
              <a:rPr lang="zh-CN" altLang="en-US" sz="2000" b="0" u="none" dirty="0">
                <a:solidFill>
                  <a:srgbClr val="1A3868"/>
                </a:solidFill>
              </a:rPr>
              <a:t>与</a:t>
            </a:r>
            <a:r>
              <a:rPr lang="en-US" altLang="zh-CN" sz="2000" b="0" u="none" dirty="0">
                <a:solidFill>
                  <a:srgbClr val="1A3868"/>
                </a:solidFill>
              </a:rPr>
              <a:t>Internet</a:t>
            </a:r>
            <a:r>
              <a:rPr lang="zh-CN" altLang="en-US" sz="2000" b="0" u="none" dirty="0">
                <a:solidFill>
                  <a:srgbClr val="1A3868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 idx="4294967295"/>
          </p:nvPr>
        </p:nvSpPr>
        <p:spPr>
          <a:xfrm>
            <a:off x="285750" y="706438"/>
            <a:ext cx="6429375" cy="85725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400" kern="1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. ARPANET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400" kern="1200" dirty="0">
                <a:solidFill>
                  <a:srgbClr val="007D7A"/>
                </a:solidFill>
                <a:latin typeface="华文新魏" pitchFamily="2" charset="-122"/>
              </a:rPr>
              <a:t>研究</a:t>
            </a:r>
          </a:p>
        </p:txBody>
      </p:sp>
      <p:sp>
        <p:nvSpPr>
          <p:cNvPr id="21506" name="内容占位符 2"/>
          <p:cNvSpPr>
            <a:spLocks noGrp="1"/>
          </p:cNvSpPr>
          <p:nvPr>
            <p:ph idx="4294967295"/>
          </p:nvPr>
        </p:nvSpPr>
        <p:spPr>
          <a:xfrm>
            <a:off x="412765" y="1358098"/>
            <a:ext cx="6157913" cy="2952750"/>
          </a:xfrm>
        </p:spPr>
        <p:txBody>
          <a:bodyPr/>
          <a:lstStyle/>
          <a:p>
            <a:pPr marL="273050" indent="-273050">
              <a:lnSpc>
                <a:spcPct val="120000"/>
              </a:lnSpc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研究背景：</a:t>
            </a:r>
          </a:p>
          <a:p>
            <a:pPr marL="534988" lvl="1" indent="-261938">
              <a:lnSpc>
                <a:spcPct val="120000"/>
              </a:lnSpc>
            </a:pP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现代通信技术：电报、电话、无线电通信</a:t>
            </a:r>
          </a:p>
          <a:p>
            <a:pPr marL="534988" lvl="1" indent="-261938">
              <a:lnSpc>
                <a:spcPct val="120000"/>
              </a:lnSpc>
            </a:pP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军方需要一个专用军事网络，</a:t>
            </a:r>
            <a:r>
              <a:rPr lang="zh-CN" altLang="en-US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“可生存系统”</a:t>
            </a:r>
          </a:p>
          <a:p>
            <a:pPr marL="273050" indent="-273050">
              <a:lnSpc>
                <a:spcPct val="130000"/>
              </a:lnSpc>
              <a:spcBef>
                <a:spcPct val="30000"/>
              </a:spcBef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通信网络方案的设计要解决两个基本问题：</a:t>
            </a:r>
          </a:p>
          <a:p>
            <a:pPr marL="534988" lvl="1" indent="-261938">
              <a:lnSpc>
                <a:spcPct val="120000"/>
              </a:lnSpc>
            </a:pP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网络拓扑结构</a:t>
            </a:r>
          </a:p>
          <a:p>
            <a:pPr marL="534988" lvl="1" indent="-261938">
              <a:lnSpc>
                <a:spcPct val="120000"/>
              </a:lnSpc>
            </a:pP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数据传输方式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6" name="椭圆形标注 5"/>
          <p:cNvSpPr>
            <a:spLocks noChangeArrowheads="1"/>
          </p:cNvSpPr>
          <p:nvPr/>
        </p:nvSpPr>
        <p:spPr bwMode="auto">
          <a:xfrm>
            <a:off x="2714612" y="2715420"/>
            <a:ext cx="2714644" cy="1000132"/>
          </a:xfrm>
          <a:prstGeom prst="wedgeEllipseCallout">
            <a:avLst>
              <a:gd name="adj1" fmla="val 42832"/>
              <a:gd name="adj2" fmla="val -58875"/>
            </a:avLst>
          </a:prstGeom>
          <a:solidFill>
            <a:srgbClr val="246CA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/>
          <a:lstStyle/>
          <a:p>
            <a:pPr algn="ctr" eaLnBrk="0" hangingPunct="0"/>
            <a:r>
              <a:rPr lang="zh-CN" altLang="en-US" sz="2200" u="none" dirty="0">
                <a:solidFill>
                  <a:srgbClr val="FFFF00"/>
                </a:solidFill>
              </a:rPr>
              <a:t>可靠、</a:t>
            </a:r>
            <a:r>
              <a:rPr lang="zh-CN" altLang="en-US" sz="2200" u="none" dirty="0" smtClean="0">
                <a:solidFill>
                  <a:srgbClr val="FFFF00"/>
                </a:solidFill>
              </a:rPr>
              <a:t>容错</a:t>
            </a:r>
            <a:endParaRPr lang="en-US" altLang="zh-CN" sz="2200" u="none" dirty="0" smtClean="0">
              <a:solidFill>
                <a:srgbClr val="FFFF00"/>
              </a:solidFill>
            </a:endParaRPr>
          </a:p>
          <a:p>
            <a:pPr algn="ctr" eaLnBrk="0" hangingPunct="0"/>
            <a:r>
              <a:rPr lang="zh-CN" altLang="en-US" sz="2200" u="none" dirty="0" smtClean="0">
                <a:solidFill>
                  <a:srgbClr val="FFFF00"/>
                </a:solidFill>
              </a:rPr>
              <a:t>容</a:t>
            </a:r>
            <a:r>
              <a:rPr lang="zh-CN" altLang="en-US" sz="2200" u="none" dirty="0">
                <a:solidFill>
                  <a:srgbClr val="FFFF00"/>
                </a:solidFill>
              </a:rPr>
              <a:t>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内容占位符 2"/>
          <p:cNvSpPr>
            <a:spLocks noGrp="1"/>
          </p:cNvSpPr>
          <p:nvPr>
            <p:ph idx="4294967295"/>
          </p:nvPr>
        </p:nvSpPr>
        <p:spPr>
          <a:xfrm>
            <a:off x="357158" y="965993"/>
            <a:ext cx="5510212" cy="153511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b="1" kern="1200" dirty="0">
                <a:solidFill>
                  <a:srgbClr val="007D7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网络拓扑结构设计思路</a:t>
            </a:r>
          </a:p>
          <a:p>
            <a:pPr marL="273050" indent="-273050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第一种方案基于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星形结构</a:t>
            </a:r>
          </a:p>
          <a:p>
            <a:pPr>
              <a:buFontTx/>
              <a:buNone/>
            </a:pP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 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—  </a:t>
            </a:r>
            <a:r>
              <a:rPr lang="zh-CN" altLang="en-US" sz="2000" kern="1200" dirty="0" smtClean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集中式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和非集中式（星</a:t>
            </a:r>
            <a:r>
              <a:rPr lang="en-US" altLang="zh-CN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-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星）的拓扑构型</a:t>
            </a:r>
          </a:p>
        </p:txBody>
      </p:sp>
      <p:sp>
        <p:nvSpPr>
          <p:cNvPr id="1310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131077" name="Object 1"/>
          <p:cNvGraphicFramePr>
            <a:graphicFrameLocks noChangeAspect="1"/>
          </p:cNvGraphicFramePr>
          <p:nvPr/>
        </p:nvGraphicFramePr>
        <p:xfrm>
          <a:off x="714348" y="2440797"/>
          <a:ext cx="3808412" cy="2417763"/>
        </p:xfrm>
        <a:graphic>
          <a:graphicData uri="http://schemas.openxmlformats.org/presentationml/2006/ole">
            <p:oleObj spid="_x0000_s131077" name="Visio" r:id="rId4" imgW="5177028" imgH="328688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6" name="内容占位符 2"/>
          <p:cNvSpPr>
            <a:spLocks noGrp="1"/>
          </p:cNvSpPr>
          <p:nvPr>
            <p:ph idx="4294967295"/>
          </p:nvPr>
        </p:nvSpPr>
        <p:spPr>
          <a:xfrm>
            <a:off x="428628" y="1218407"/>
            <a:ext cx="5072066" cy="1354137"/>
          </a:xfrm>
        </p:spPr>
        <p:txBody>
          <a:bodyPr/>
          <a:lstStyle/>
          <a:p>
            <a:pPr marL="273050" indent="-273050"/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第二种方案：</a:t>
            </a:r>
            <a:r>
              <a:rPr lang="zh-CN" altLang="en-US" sz="2000" kern="1200" dirty="0">
                <a:solidFill>
                  <a:srgbClr val="C0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分布式网络</a:t>
            </a:r>
            <a:r>
              <a:rPr lang="zh-CN" altLang="en-US" sz="2000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的拓扑构型</a:t>
            </a:r>
          </a:p>
          <a:p>
            <a:pPr marL="534988" lvl="1" indent="-261938">
              <a:tabLst>
                <a:tab pos="622300" algn="l"/>
              </a:tabLst>
            </a:pPr>
            <a:r>
              <a:rPr lang="zh-CN" altLang="en-US" kern="1200" dirty="0">
                <a:solidFill>
                  <a:srgbClr val="1A3868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高度分布与具有容错能力的网状结构</a:t>
            </a:r>
          </a:p>
        </p:txBody>
      </p:sp>
      <p:sp>
        <p:nvSpPr>
          <p:cNvPr id="1331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133125" name="Object 1"/>
          <p:cNvGraphicFramePr>
            <a:graphicFrameLocks noChangeAspect="1"/>
          </p:cNvGraphicFramePr>
          <p:nvPr/>
        </p:nvGraphicFramePr>
        <p:xfrm>
          <a:off x="1357290" y="2143916"/>
          <a:ext cx="2714625" cy="2527300"/>
        </p:xfrm>
        <a:graphic>
          <a:graphicData uri="http://schemas.openxmlformats.org/presentationml/2006/ole">
            <p:oleObj spid="_x0000_s133125" name="Visio" r:id="rId4" imgW="2827897" imgH="2629981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1161" y="786594"/>
            <a:ext cx="5832475" cy="514350"/>
          </a:xfrm>
        </p:spPr>
        <p:txBody>
          <a:bodyPr/>
          <a:lstStyle/>
          <a:p>
            <a:pPr marL="342900" indent="-342900" algn="l">
              <a:lnSpc>
                <a:spcPct val="120000"/>
              </a:lnSpc>
            </a:pP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1980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年的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APPANET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zh-CN" altLang="en-US" sz="2400" kern="1200" dirty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多个结点）</a:t>
            </a:r>
          </a:p>
        </p:txBody>
      </p:sp>
      <p:pic>
        <p:nvPicPr>
          <p:cNvPr id="135170" name="Picture 3" descr="arpanet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358098"/>
            <a:ext cx="5572132" cy="3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3"/>
          <p:cNvSpPr>
            <a:spLocks noChangeArrowheads="1"/>
          </p:cNvSpPr>
          <p:nvPr/>
        </p:nvSpPr>
        <p:spPr bwMode="auto">
          <a:xfrm>
            <a:off x="277821" y="775484"/>
            <a:ext cx="5508625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2400" u="none" dirty="0">
                <a:solidFill>
                  <a:srgbClr val="007D7A"/>
                </a:solidFill>
                <a:ea typeface="+mj-ea"/>
              </a:rPr>
              <a:t>数据传输方式：电话交换网</a:t>
            </a:r>
          </a:p>
        </p:txBody>
      </p: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3028961" y="1380327"/>
            <a:ext cx="3114675" cy="549275"/>
            <a:chOff x="5910263" y="844550"/>
            <a:chExt cx="3115388" cy="549236"/>
          </a:xfrm>
        </p:grpSpPr>
        <p:sp>
          <p:nvSpPr>
            <p:cNvPr id="136234" name="Text Box 4"/>
            <p:cNvSpPr txBox="1">
              <a:spLocks noChangeArrowheads="1"/>
            </p:cNvSpPr>
            <p:nvPr/>
          </p:nvSpPr>
          <p:spPr bwMode="auto">
            <a:xfrm>
              <a:off x="8333343" y="844550"/>
              <a:ext cx="692308" cy="54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0" u="none" dirty="0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000" b="0" u="none" dirty="0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35" name="Text Box 5"/>
            <p:cNvSpPr txBox="1">
              <a:spLocks noChangeArrowheads="1"/>
            </p:cNvSpPr>
            <p:nvPr/>
          </p:nvSpPr>
          <p:spPr bwMode="auto">
            <a:xfrm>
              <a:off x="5910263" y="844550"/>
              <a:ext cx="692309" cy="549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</p:grpSp>
      <p:sp>
        <p:nvSpPr>
          <p:cNvPr id="113669" name="Line 6"/>
          <p:cNvSpPr>
            <a:spLocks noChangeShapeType="1"/>
          </p:cNvSpPr>
          <p:nvPr/>
        </p:nvSpPr>
        <p:spPr bwMode="auto">
          <a:xfrm flipV="1">
            <a:off x="3275024" y="1673034"/>
            <a:ext cx="24542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1329549"/>
            <a:ext cx="246537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两部电话机互相连接只需一对电线。</a:t>
            </a:r>
            <a:endParaRPr lang="en-US" altLang="zh-CN" sz="2000" b="0" u="none" dirty="0">
              <a:solidFill>
                <a:srgbClr val="1A3868"/>
              </a:solidFill>
            </a:endParaRPr>
          </a:p>
          <a:p>
            <a:pPr marL="180975" indent="-180975" eaLnBrk="0" hangingPunct="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altLang="zh-CN" sz="2000" b="0" u="none" dirty="0">
                <a:solidFill>
                  <a:srgbClr val="1A3868"/>
                </a:solidFill>
              </a:rPr>
              <a:t>5 </a:t>
            </a:r>
            <a:r>
              <a:rPr lang="zh-CN" altLang="en-US" sz="2000" b="0" u="none" dirty="0">
                <a:solidFill>
                  <a:srgbClr val="1A3868"/>
                </a:solidFill>
              </a:rPr>
              <a:t>部电话机两两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相连</a:t>
            </a:r>
            <a:r>
              <a:rPr lang="en-US" altLang="zh-CN" sz="2000" b="0" u="none" dirty="0" smtClean="0">
                <a:solidFill>
                  <a:srgbClr val="1A3868"/>
                </a:solidFill>
              </a:rPr>
              <a:t>, </a:t>
            </a:r>
            <a:r>
              <a:rPr lang="zh-CN" altLang="en-US" sz="2000" b="0" u="none" dirty="0">
                <a:solidFill>
                  <a:srgbClr val="1A3868"/>
                </a:solidFill>
              </a:rPr>
              <a:t>需 </a:t>
            </a:r>
            <a:r>
              <a:rPr lang="en-US" altLang="zh-CN" sz="2000" b="0" u="none" dirty="0">
                <a:solidFill>
                  <a:srgbClr val="1A3868"/>
                </a:solidFill>
              </a:rPr>
              <a:t>10 </a:t>
            </a:r>
            <a:r>
              <a:rPr lang="zh-CN" altLang="en-US" sz="2000" b="0" u="none" dirty="0">
                <a:solidFill>
                  <a:srgbClr val="1A3868"/>
                </a:solidFill>
              </a:rPr>
              <a:t>对电线。</a:t>
            </a:r>
          </a:p>
          <a:p>
            <a:pPr marL="180975" indent="-180975" eaLnBrk="0" hangingPunct="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en-US" altLang="zh-CN" sz="2000" b="0" u="none" dirty="0">
                <a:solidFill>
                  <a:srgbClr val="1A3868"/>
                </a:solidFill>
              </a:rPr>
              <a:t>N </a:t>
            </a:r>
            <a:r>
              <a:rPr lang="zh-CN" altLang="en-US" sz="2000" b="0" u="none" dirty="0">
                <a:solidFill>
                  <a:srgbClr val="1A3868"/>
                </a:solidFill>
              </a:rPr>
              <a:t>部电话机两两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相连</a:t>
            </a:r>
            <a:r>
              <a:rPr lang="en-US" altLang="zh-CN" sz="2000" b="0" u="none" dirty="0" smtClean="0">
                <a:solidFill>
                  <a:srgbClr val="1A3868"/>
                </a:solidFill>
              </a:rPr>
              <a:t>, 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需 </a:t>
            </a:r>
            <a:r>
              <a:rPr lang="en-US" altLang="zh-CN" sz="2000" b="0" u="none" dirty="0">
                <a:solidFill>
                  <a:srgbClr val="1A3868"/>
                </a:solidFill>
              </a:rPr>
              <a:t>N(N – 1)/2 </a:t>
            </a:r>
            <a:r>
              <a:rPr lang="zh-CN" altLang="en-US" sz="2000" b="0" u="none" dirty="0">
                <a:solidFill>
                  <a:srgbClr val="1A3868"/>
                </a:solidFill>
              </a:rPr>
              <a:t>对电线。</a:t>
            </a:r>
          </a:p>
          <a:p>
            <a:pPr marL="180975" indent="-180975" eaLnBrk="0" hangingPunct="0">
              <a:spcBef>
                <a:spcPct val="20000"/>
              </a:spcBef>
              <a:buClr>
                <a:schemeClr val="tx2">
                  <a:lumMod val="50000"/>
                </a:schemeClr>
              </a:buClr>
              <a:buSzPct val="80000"/>
              <a:buFont typeface="Arial" pitchFamily="34" charset="0"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当电话机的数量增多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时</a:t>
            </a:r>
            <a:r>
              <a:rPr lang="en-US" altLang="zh-CN" sz="2000" b="0" u="none" dirty="0" smtClean="0">
                <a:solidFill>
                  <a:srgbClr val="1A3868"/>
                </a:solidFill>
              </a:rPr>
              <a:t>, </a:t>
            </a:r>
            <a:r>
              <a:rPr lang="zh-CN" altLang="en-US" sz="2000" b="0" u="none" dirty="0">
                <a:solidFill>
                  <a:srgbClr val="1A3868"/>
                </a:solidFill>
              </a:rPr>
              <a:t>就要使用</a:t>
            </a:r>
            <a:r>
              <a:rPr lang="zh-CN" altLang="en-US" sz="2000" b="0" u="none" dirty="0">
                <a:solidFill>
                  <a:srgbClr val="C00000"/>
                </a:solidFill>
              </a:rPr>
              <a:t>交换机</a:t>
            </a:r>
            <a:r>
              <a:rPr lang="zh-CN" altLang="en-US" sz="2000" b="0" u="none" dirty="0">
                <a:solidFill>
                  <a:srgbClr val="1A3868"/>
                </a:solidFill>
              </a:rPr>
              <a:t>来完成全网的交换任务。</a:t>
            </a:r>
          </a:p>
        </p:txBody>
      </p:sp>
      <p:grpSp>
        <p:nvGrpSpPr>
          <p:cNvPr id="136199" name="Group 20"/>
          <p:cNvGrpSpPr>
            <a:grpSpLocks/>
          </p:cNvGrpSpPr>
          <p:nvPr/>
        </p:nvGrpSpPr>
        <p:grpSpPr bwMode="auto">
          <a:xfrm>
            <a:off x="2647950" y="1393050"/>
            <a:ext cx="3867150" cy="1879600"/>
            <a:chOff x="1832" y="1640"/>
            <a:chExt cx="2436" cy="1577"/>
          </a:xfrm>
        </p:grpSpPr>
        <p:sp>
          <p:nvSpPr>
            <p:cNvPr id="136229" name="Text Box 4"/>
            <p:cNvSpPr txBox="1">
              <a:spLocks noChangeArrowheads="1"/>
            </p:cNvSpPr>
            <p:nvPr/>
          </p:nvSpPr>
          <p:spPr bwMode="auto">
            <a:xfrm>
              <a:off x="2800" y="1640"/>
              <a:ext cx="4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30" name="Text Box 5"/>
            <p:cNvSpPr txBox="1">
              <a:spLocks noChangeArrowheads="1"/>
            </p:cNvSpPr>
            <p:nvPr/>
          </p:nvSpPr>
          <p:spPr bwMode="auto">
            <a:xfrm>
              <a:off x="1832" y="2127"/>
              <a:ext cx="4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31" name="Text Box 6"/>
            <p:cNvSpPr txBox="1">
              <a:spLocks noChangeArrowheads="1"/>
            </p:cNvSpPr>
            <p:nvPr/>
          </p:nvSpPr>
          <p:spPr bwMode="auto">
            <a:xfrm>
              <a:off x="2437" y="2756"/>
              <a:ext cx="4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32" name="Text Box 7"/>
            <p:cNvSpPr txBox="1">
              <a:spLocks noChangeArrowheads="1"/>
            </p:cNvSpPr>
            <p:nvPr/>
          </p:nvSpPr>
          <p:spPr bwMode="auto">
            <a:xfrm>
              <a:off x="3832" y="2127"/>
              <a:ext cx="4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33" name="Text Box 8"/>
            <p:cNvSpPr txBox="1">
              <a:spLocks noChangeArrowheads="1"/>
            </p:cNvSpPr>
            <p:nvPr/>
          </p:nvSpPr>
          <p:spPr bwMode="auto">
            <a:xfrm>
              <a:off x="3276" y="2755"/>
              <a:ext cx="436" cy="46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0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</p:grpSp>
      <p:sp>
        <p:nvSpPr>
          <p:cNvPr id="34825" name="Line 9"/>
          <p:cNvSpPr>
            <a:spLocks noChangeShapeType="1"/>
          </p:cNvSpPr>
          <p:nvPr/>
        </p:nvSpPr>
        <p:spPr bwMode="auto">
          <a:xfrm flipV="1">
            <a:off x="3113088" y="1672450"/>
            <a:ext cx="1384300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635500" y="1701025"/>
            <a:ext cx="1536700" cy="579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2971800" y="2258238"/>
            <a:ext cx="857250" cy="715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5280025" y="2253475"/>
            <a:ext cx="895350" cy="706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4549775" y="1699438"/>
            <a:ext cx="627063" cy="1328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3927475" y="1666100"/>
            <a:ext cx="487363" cy="1306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071979" y="2251888"/>
            <a:ext cx="2982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2973388" y="2253475"/>
            <a:ext cx="220345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 flipV="1">
            <a:off x="3975100" y="2289988"/>
            <a:ext cx="2125663" cy="725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 flipV="1">
            <a:off x="5091098" y="3496464"/>
            <a:ext cx="1265238" cy="369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4730736" y="3496464"/>
            <a:ext cx="73025" cy="754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3003536" y="3496464"/>
            <a:ext cx="1584325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867136" y="2524914"/>
            <a:ext cx="615950" cy="681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 flipV="1">
            <a:off x="4875198" y="2415377"/>
            <a:ext cx="12700" cy="866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V="1">
            <a:off x="5572111" y="2880514"/>
            <a:ext cx="5715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074973" y="3010689"/>
            <a:ext cx="1466850" cy="346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3722673" y="3550439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4803761" y="3386927"/>
            <a:ext cx="850900" cy="701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2571736" y="2072478"/>
            <a:ext cx="4211637" cy="2392363"/>
            <a:chOff x="2857488" y="2643982"/>
            <a:chExt cx="4211885" cy="2392372"/>
          </a:xfrm>
        </p:grpSpPr>
        <p:sp>
          <p:nvSpPr>
            <p:cNvPr id="136219" name="Text Box 19"/>
            <p:cNvSpPr txBox="1">
              <a:spLocks noChangeArrowheads="1"/>
            </p:cNvSpPr>
            <p:nvPr/>
          </p:nvSpPr>
          <p:spPr bwMode="auto">
            <a:xfrm rot="1458061">
              <a:off x="6264463" y="2697957"/>
              <a:ext cx="793797" cy="82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zh-CN" sz="4800" u="none">
                  <a:solidFill>
                    <a:srgbClr val="333399"/>
                  </a:solidFill>
                  <a:ea typeface="宋体" charset="-122"/>
                </a:rPr>
                <a:t>…</a:t>
              </a:r>
            </a:p>
          </p:txBody>
        </p:sp>
        <p:sp>
          <p:nvSpPr>
            <p:cNvPr id="136220" name="Text Box 8"/>
            <p:cNvSpPr txBox="1">
              <a:spLocks noChangeArrowheads="1"/>
            </p:cNvSpPr>
            <p:nvPr/>
          </p:nvSpPr>
          <p:spPr bwMode="auto">
            <a:xfrm>
              <a:off x="4835629" y="2643982"/>
              <a:ext cx="793797" cy="6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21" name="Text Box 9"/>
            <p:cNvSpPr txBox="1">
              <a:spLocks noChangeArrowheads="1"/>
            </p:cNvSpPr>
            <p:nvPr/>
          </p:nvSpPr>
          <p:spPr bwMode="auto">
            <a:xfrm>
              <a:off x="2970207" y="3164684"/>
              <a:ext cx="793797" cy="6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22" name="Text Box 10"/>
            <p:cNvSpPr txBox="1">
              <a:spLocks noChangeArrowheads="1"/>
            </p:cNvSpPr>
            <p:nvPr/>
          </p:nvSpPr>
          <p:spPr bwMode="auto">
            <a:xfrm>
              <a:off x="3633821" y="4352139"/>
              <a:ext cx="793797" cy="64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23" name="Text Box 12"/>
            <p:cNvSpPr txBox="1">
              <a:spLocks noChangeArrowheads="1"/>
            </p:cNvSpPr>
            <p:nvPr/>
          </p:nvSpPr>
          <p:spPr bwMode="auto">
            <a:xfrm>
              <a:off x="5592911" y="4253713"/>
              <a:ext cx="793797" cy="6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24" name="Text Box 20"/>
            <p:cNvSpPr txBox="1">
              <a:spLocks noChangeArrowheads="1"/>
            </p:cNvSpPr>
            <p:nvPr/>
          </p:nvSpPr>
          <p:spPr bwMode="auto">
            <a:xfrm>
              <a:off x="2857488" y="3853662"/>
              <a:ext cx="793797" cy="64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25" name="Text Box 21"/>
            <p:cNvSpPr txBox="1">
              <a:spLocks noChangeArrowheads="1"/>
            </p:cNvSpPr>
            <p:nvPr/>
          </p:nvSpPr>
          <p:spPr bwMode="auto">
            <a:xfrm>
              <a:off x="3838621" y="2750345"/>
              <a:ext cx="793796" cy="64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26" name="Text Box 22"/>
            <p:cNvSpPr txBox="1">
              <a:spLocks noChangeArrowheads="1"/>
            </p:cNvSpPr>
            <p:nvPr/>
          </p:nvSpPr>
          <p:spPr bwMode="auto">
            <a:xfrm>
              <a:off x="4646706" y="4395002"/>
              <a:ext cx="793796" cy="641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27" name="Text Box 23"/>
            <p:cNvSpPr txBox="1">
              <a:spLocks noChangeArrowheads="1"/>
            </p:cNvSpPr>
            <p:nvPr/>
          </p:nvSpPr>
          <p:spPr bwMode="auto">
            <a:xfrm>
              <a:off x="6275576" y="4001300"/>
              <a:ext cx="793797" cy="641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  <a:sym typeface="Wingdings" pitchFamily="2" charset="2"/>
                </a:rPr>
                <a:t></a:t>
              </a:r>
              <a:r>
                <a:rPr kumimoji="1" lang="zh-CN" altLang="en-US" sz="3600" b="0" u="none">
                  <a:solidFill>
                    <a:schemeClr val="tx1"/>
                  </a:solidFill>
                  <a:ea typeface="宋体" charset="-122"/>
                </a:rPr>
                <a:t> </a:t>
              </a:r>
            </a:p>
          </p:txBody>
        </p:sp>
        <p:sp>
          <p:nvSpPr>
            <p:cNvPr id="136228" name="AutoShape 18"/>
            <p:cNvSpPr>
              <a:spLocks noChangeArrowheads="1"/>
            </p:cNvSpPr>
            <p:nvPr/>
          </p:nvSpPr>
          <p:spPr bwMode="auto">
            <a:xfrm>
              <a:off x="4622788" y="3540925"/>
              <a:ext cx="1185863" cy="549275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1" lang="zh-CN" altLang="zh-CN" sz="2400" b="0" u="none">
                <a:solidFill>
                  <a:srgbClr val="333399"/>
                </a:solidFill>
                <a:ea typeface="宋体" charset="-122"/>
              </a:endParaRPr>
            </a:p>
          </p:txBody>
        </p:sp>
      </p:grpSp>
      <p:sp>
        <p:nvSpPr>
          <p:cNvPr id="113706" name="Text Box 24"/>
          <p:cNvSpPr txBox="1">
            <a:spLocks noChangeArrowheads="1"/>
          </p:cNvSpPr>
          <p:nvPr/>
        </p:nvSpPr>
        <p:spPr bwMode="auto">
          <a:xfrm>
            <a:off x="4324336" y="307261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0" u="none" dirty="0">
                <a:solidFill>
                  <a:srgbClr val="FFFF00"/>
                </a:solidFill>
                <a:ea typeface="黑体" pitchFamily="2" charset="-122"/>
              </a:rPr>
              <a:t>交换机</a:t>
            </a:r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 flipV="1">
            <a:off x="4003675" y="3053573"/>
            <a:ext cx="1201738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8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69" grpId="1" animBg="1"/>
      <p:bldP spid="34819" grpId="0" uiExpand="1" build="p"/>
      <p:bldP spid="34825" grpId="0" animBg="1"/>
      <p:bldP spid="34825" grpId="1" animBg="1"/>
      <p:bldP spid="34826" grpId="0" animBg="1"/>
      <p:bldP spid="34826" grpId="1" animBg="1"/>
      <p:bldP spid="34827" grpId="0" animBg="1"/>
      <p:bldP spid="34827" grpId="1" animBg="1"/>
      <p:bldP spid="34829" grpId="0" animBg="1"/>
      <p:bldP spid="34829" grpId="1" animBg="1"/>
      <p:bldP spid="34830" grpId="0" animBg="1"/>
      <p:bldP spid="34830" grpId="1" animBg="1"/>
      <p:bldP spid="34831" grpId="0" animBg="1"/>
      <p:bldP spid="34831" grpId="1" animBg="1"/>
      <p:bldP spid="34832" grpId="0" animBg="1"/>
      <p:bldP spid="34832" grpId="1" animBg="1"/>
      <p:bldP spid="34833" grpId="0" animBg="1"/>
      <p:bldP spid="34833" grpId="1" animBg="1"/>
      <p:bldP spid="34834" grpId="0" animBg="1"/>
      <p:bldP spid="34834" grpId="1" animBg="1"/>
      <p:bldP spid="35844" grpId="0" animBg="1"/>
      <p:bldP spid="35845" grpId="0" animBg="1"/>
      <p:bldP spid="35846" grpId="0" animBg="1"/>
      <p:bldP spid="35847" grpId="0" animBg="1"/>
      <p:bldP spid="35853" grpId="0" animBg="1"/>
      <p:bldP spid="35854" grpId="0" animBg="1"/>
      <p:bldP spid="35855" grpId="0" animBg="1"/>
      <p:bldP spid="35856" grpId="0" animBg="1"/>
      <p:bldP spid="35857" grpId="0" animBg="1"/>
      <p:bldP spid="113706" grpId="0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1_16比9模版">
  <a:themeElements>
    <a:clrScheme name="1_16比9模版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16比9模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2_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16比9模版</Template>
  <TotalTime>8260</TotalTime>
  <Words>1551</Words>
  <Application>Microsoft Office PowerPoint</Application>
  <PresentationFormat>自定义</PresentationFormat>
  <Paragraphs>237</Paragraphs>
  <Slides>28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1_16比9模版</vt:lpstr>
      <vt:lpstr>2_16比9模版</vt:lpstr>
      <vt:lpstr>Visio</vt:lpstr>
      <vt:lpstr>Microsoft Visio 绘图</vt:lpstr>
      <vt:lpstr>计算机网络技术</vt:lpstr>
      <vt:lpstr>幻灯片 2</vt:lpstr>
      <vt:lpstr>基本要求</vt:lpstr>
      <vt:lpstr>计算机网络的形成与发展</vt:lpstr>
      <vt:lpstr>1. ARPANET的研究</vt:lpstr>
      <vt:lpstr>幻灯片 6</vt:lpstr>
      <vt:lpstr>幻灯片 7</vt:lpstr>
      <vt:lpstr>1980年的APPANET（100多个结点）</vt:lpstr>
      <vt:lpstr>幻灯片 9</vt:lpstr>
      <vt:lpstr>线路交换举例</vt:lpstr>
      <vt:lpstr>数据传输方式为什么不能采用电话交换网？</vt:lpstr>
      <vt:lpstr>分组交换技术的基本设计思路</vt:lpstr>
      <vt:lpstr>报文与报文分组</vt:lpstr>
      <vt:lpstr>报文与报文分组</vt:lpstr>
      <vt:lpstr>报文分组交换 (亦称包交换)</vt:lpstr>
      <vt:lpstr>三种交换的比较 </vt:lpstr>
      <vt:lpstr>提供数据报服务的特点 </vt:lpstr>
      <vt:lpstr>分组交换的优点</vt:lpstr>
      <vt:lpstr>ARPANET设计思想</vt:lpstr>
      <vt:lpstr>ARPANET设计思想</vt:lpstr>
      <vt:lpstr>ARPANET最早4个结点的结构 (1969年)</vt:lpstr>
      <vt:lpstr>1971年的APPANET（40个结点）</vt:lpstr>
      <vt:lpstr>1980年的APPANET（100多个结点）</vt:lpstr>
      <vt:lpstr>ARPANET是计算机网络技术发展的一个重要里程碑，对计算机网络理论与技术的发展起到重大奠基作用。主要贡献表现在：</vt:lpstr>
      <vt:lpstr>2. TCP/IP协议研究与发展</vt:lpstr>
      <vt:lpstr>ARPANET的协议结构</vt:lpstr>
      <vt:lpstr>幻灯片 27</vt:lpstr>
      <vt:lpstr>幻灯片 28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微软用户</cp:lastModifiedBy>
  <cp:revision>1036</cp:revision>
  <cp:lastPrinted>1999-06-03T07:41:47Z</cp:lastPrinted>
  <dcterms:created xsi:type="dcterms:W3CDTF">1999-05-31T06:37:31Z</dcterms:created>
  <dcterms:modified xsi:type="dcterms:W3CDTF">2014-04-09T01:17:46Z</dcterms:modified>
</cp:coreProperties>
</file>